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oxima Nov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jec003@ucsd.edu" TargetMode="External"/><Relationship Id="rId3" Type="http://schemas.openxmlformats.org/officeDocument/2006/relationships/hyperlink" Target="mailto:v7wong@ucsd.edu" TargetMode="External"/><Relationship Id="rId4" Type="http://schemas.openxmlformats.org/officeDocument/2006/relationships/hyperlink" Target="mailto:chl512@ucsd.edu" TargetMode="External"/><Relationship Id="rId5" Type="http://schemas.openxmlformats.org/officeDocument/2006/relationships/hyperlink" Target="mailto:zbi@ucsd.edu" TargetMode="External"/><Relationship Id="rId6" Type="http://schemas.openxmlformats.org/officeDocument/2006/relationships/hyperlink" Target="mailto:jiz324@ucsd.edu"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March 22, 2018</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Joanne Cho - </a:t>
            </a:r>
            <a:r>
              <a:rPr b="1" lang="en" sz="1000" u="sng">
                <a:solidFill>
                  <a:schemeClr val="hlink"/>
                </a:solidFill>
                <a:latin typeface="Open Sans"/>
                <a:ea typeface="Open Sans"/>
                <a:cs typeface="Open Sans"/>
                <a:sym typeface="Open Sans"/>
                <a:hlinkClick r:id="rId2"/>
              </a:rPr>
              <a:t>jec003@ucsd.edu</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Vanessa Wong - </a:t>
            </a:r>
            <a:r>
              <a:rPr b="1" lang="en" sz="1000" u="sng">
                <a:solidFill>
                  <a:schemeClr val="hlink"/>
                </a:solidFill>
                <a:latin typeface="Open Sans"/>
                <a:ea typeface="Open Sans"/>
                <a:cs typeface="Open Sans"/>
                <a:sym typeface="Open Sans"/>
                <a:hlinkClick r:id="rId3"/>
              </a:rPr>
              <a:t>v7wong@ucsd.edu</a:t>
            </a:r>
            <a:r>
              <a:rPr b="1" lang="en" sz="1000">
                <a:solidFill>
                  <a:srgbClr val="4B4F56"/>
                </a:solidFill>
                <a:latin typeface="Open Sans"/>
                <a:ea typeface="Open Sans"/>
                <a:cs typeface="Open Sans"/>
                <a:sym typeface="Open Sans"/>
              </a:rPr>
              <a:t> </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Chen Liu - </a:t>
            </a:r>
            <a:r>
              <a:rPr b="1" lang="en" sz="1000" u="sng">
                <a:solidFill>
                  <a:schemeClr val="hlink"/>
                </a:solidFill>
                <a:latin typeface="Open Sans"/>
                <a:ea typeface="Open Sans"/>
                <a:cs typeface="Open Sans"/>
                <a:sym typeface="Open Sans"/>
                <a:hlinkClick r:id="rId4"/>
              </a:rPr>
              <a:t>chl512@ucsd.edu</a:t>
            </a:r>
            <a:r>
              <a:rPr b="1" lang="en" sz="1000">
                <a:solidFill>
                  <a:srgbClr val="4B4F56"/>
                </a:solidFill>
                <a:latin typeface="Open Sans"/>
                <a:ea typeface="Open Sans"/>
                <a:cs typeface="Open Sans"/>
                <a:sym typeface="Open Sans"/>
              </a:rPr>
              <a:t> </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Zhaoshuo Bi - </a:t>
            </a:r>
            <a:r>
              <a:rPr b="1" lang="en" sz="1000" u="sng">
                <a:solidFill>
                  <a:schemeClr val="hlink"/>
                </a:solidFill>
                <a:latin typeface="Open Sans"/>
                <a:ea typeface="Open Sans"/>
                <a:cs typeface="Open Sans"/>
                <a:sym typeface="Open Sans"/>
                <a:hlinkClick r:id="rId5"/>
              </a:rPr>
              <a:t>zbi@ucsd.edu</a:t>
            </a:r>
            <a:r>
              <a:rPr b="1" lang="en" sz="1000">
                <a:solidFill>
                  <a:srgbClr val="616161"/>
                </a:solidFill>
                <a:latin typeface="Open Sans"/>
                <a:ea typeface="Open Sans"/>
                <a:cs typeface="Open Sans"/>
                <a:sym typeface="Open Sans"/>
              </a:rPr>
              <a:t> </a:t>
            </a:r>
            <a:endParaRPr b="1" sz="100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b="1" lang="en" sz="1000">
                <a:solidFill>
                  <a:srgbClr val="616161"/>
                </a:solidFill>
                <a:latin typeface="Open Sans"/>
                <a:ea typeface="Open Sans"/>
                <a:cs typeface="Open Sans"/>
                <a:sym typeface="Open Sans"/>
              </a:rPr>
              <a:t>Jiayi Zheng - </a:t>
            </a:r>
            <a:r>
              <a:rPr b="1" lang="en" sz="1000" u="sng">
                <a:solidFill>
                  <a:schemeClr val="hlink"/>
                </a:solidFill>
                <a:latin typeface="Open Sans"/>
                <a:ea typeface="Open Sans"/>
                <a:cs typeface="Open Sans"/>
                <a:sym typeface="Open Sans"/>
                <a:hlinkClick r:id="rId6"/>
              </a:rPr>
              <a:t>jiz324@ucsd.edu</a:t>
            </a:r>
            <a:r>
              <a:rPr b="1" lang="en" sz="1000">
                <a:solidFill>
                  <a:srgbClr val="616161"/>
                </a:solidFill>
                <a:latin typeface="Open Sans"/>
                <a:ea typeface="Open Sans"/>
                <a:cs typeface="Open Sans"/>
                <a:sym typeface="Open Sans"/>
              </a:rPr>
              <a:t> </a:t>
            </a:r>
            <a:endParaRPr b="1" sz="1000">
              <a:solidFill>
                <a:srgbClr val="616161"/>
              </a:solidFill>
              <a:latin typeface="Open Sans"/>
              <a:ea typeface="Open Sans"/>
              <a:cs typeface="Open Sans"/>
              <a:sym typeface="Open Sans"/>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Novel Product-Service Concept:</a:t>
            </a:r>
            <a:endParaRPr/>
          </a:p>
          <a:p>
            <a:pPr indent="0" lvl="0" mar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details about the physical setup, communication between stakeholders, and interaction with the mobile application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a new digital moodboard</a:t>
            </a:r>
            <a:endParaRPr/>
          </a:p>
          <a:p>
            <a:pPr indent="0" lvl="0" marL="0" rtl="0">
              <a:spcBef>
                <a:spcPts val="0"/>
              </a:spcBef>
              <a:spcAft>
                <a:spcPts val="0"/>
              </a:spcAft>
              <a:buNone/>
            </a:pPr>
            <a:r>
              <a:t/>
            </a:r>
            <a:endParaRPr/>
          </a:p>
          <a:p>
            <a:pPr indent="0" lvl="0" marL="0" rtl="0">
              <a:spcBef>
                <a:spcPts val="0"/>
              </a:spcBef>
              <a:spcAft>
                <a:spcPts val="0"/>
              </a:spcAft>
              <a:buNone/>
            </a:pPr>
            <a:r>
              <a:rPr lang="en" sz="1800">
                <a:solidFill>
                  <a:schemeClr val="accent3"/>
                </a:solidFill>
                <a:latin typeface="Proxima Nova"/>
                <a:ea typeface="Proxima Nova"/>
                <a:cs typeface="Proxima Nova"/>
                <a:sym typeface="Proxima Nova"/>
              </a:rPr>
              <a:t>Colors: </a:t>
            </a:r>
            <a:endParaRPr sz="1800">
              <a:solidFill>
                <a:schemeClr val="accent3"/>
              </a:solidFill>
              <a:latin typeface="Proxima Nova"/>
              <a:ea typeface="Proxima Nova"/>
              <a:cs typeface="Proxima Nova"/>
              <a:sym typeface="Proxima Nova"/>
            </a:endParaRPr>
          </a:p>
          <a:p>
            <a:pPr indent="-342900" lvl="0" marL="457200" rtl="0">
              <a:spcBef>
                <a:spcPts val="160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Teal</a:t>
            </a:r>
            <a:endParaRPr sz="1800">
              <a:solidFill>
                <a:schemeClr val="accent3"/>
              </a:solidFill>
              <a:latin typeface="Proxima Nova"/>
              <a:ea typeface="Proxima Nova"/>
              <a:cs typeface="Proxima Nova"/>
              <a:sym typeface="Proxima Nova"/>
            </a:endParaRPr>
          </a:p>
          <a:p>
            <a:pPr indent="-342900" lvl="0" marL="457200"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Purple</a:t>
            </a:r>
            <a:endParaRPr sz="1800">
              <a:solidFill>
                <a:schemeClr val="accent3"/>
              </a:solidFill>
              <a:latin typeface="Proxima Nova"/>
              <a:ea typeface="Proxima Nova"/>
              <a:cs typeface="Proxima Nova"/>
              <a:sym typeface="Proxima Nova"/>
            </a:endParaRPr>
          </a:p>
          <a:p>
            <a:pPr indent="-342900" lvl="0" marL="457200"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Blue </a:t>
            </a:r>
            <a:endParaRPr sz="1800">
              <a:solidFill>
                <a:schemeClr val="accent3"/>
              </a:solidFill>
              <a:latin typeface="Proxima Nova"/>
              <a:ea typeface="Proxima Nova"/>
              <a:cs typeface="Proxima Nova"/>
              <a:sym typeface="Proxima Nova"/>
            </a:endParaRPr>
          </a:p>
          <a:p>
            <a:pPr indent="0" lvl="0" marL="0" rtl="0">
              <a:spcBef>
                <a:spcPts val="1600"/>
              </a:spcBef>
              <a:spcAft>
                <a:spcPts val="0"/>
              </a:spcAft>
              <a:buClr>
                <a:schemeClr val="dk1"/>
              </a:buClr>
              <a:buSzPts val="1100"/>
              <a:buFont typeface="Arial"/>
              <a:buNone/>
            </a:pPr>
            <a:r>
              <a:rPr lang="en" sz="1800">
                <a:solidFill>
                  <a:schemeClr val="accent3"/>
                </a:solidFill>
                <a:latin typeface="Proxima Nova"/>
                <a:ea typeface="Proxima Nova"/>
                <a:cs typeface="Proxima Nova"/>
                <a:sym typeface="Proxima Nova"/>
              </a:rPr>
              <a:t>Application Characteristics:</a:t>
            </a:r>
            <a:endParaRPr sz="1800">
              <a:solidFill>
                <a:schemeClr val="accent3"/>
              </a:solidFill>
              <a:latin typeface="Proxima Nova"/>
              <a:ea typeface="Proxima Nova"/>
              <a:cs typeface="Proxima Nova"/>
              <a:sym typeface="Proxima Nova"/>
            </a:endParaRPr>
          </a:p>
          <a:p>
            <a:pPr indent="-342900" lvl="0" marL="457200" rtl="0">
              <a:spcBef>
                <a:spcPts val="1600"/>
              </a:spcBef>
              <a:spcAft>
                <a:spcPts val="0"/>
              </a:spcAft>
              <a:buClr>
                <a:schemeClr val="accent3"/>
              </a:buClr>
              <a:buSzPts val="1800"/>
              <a:buFont typeface="Avenir"/>
              <a:buChar char="●"/>
            </a:pPr>
            <a:r>
              <a:rPr lang="en" sz="1800">
                <a:solidFill>
                  <a:schemeClr val="accent3"/>
                </a:solidFill>
                <a:latin typeface="Avenir"/>
                <a:ea typeface="Avenir"/>
                <a:cs typeface="Avenir"/>
                <a:sym typeface="Avenir"/>
              </a:rPr>
              <a:t>Simple</a:t>
            </a:r>
            <a:endParaRPr sz="1800">
              <a:solidFill>
                <a:schemeClr val="accent3"/>
              </a:solidFill>
              <a:latin typeface="Avenir"/>
              <a:ea typeface="Avenir"/>
              <a:cs typeface="Avenir"/>
              <a:sym typeface="Avenir"/>
            </a:endParaRPr>
          </a:p>
          <a:p>
            <a:pPr indent="-342900" lvl="0" marL="457200" rtl="0">
              <a:spcBef>
                <a:spcPts val="0"/>
              </a:spcBef>
              <a:spcAft>
                <a:spcPts val="0"/>
              </a:spcAft>
              <a:buClr>
                <a:schemeClr val="accent3"/>
              </a:buClr>
              <a:buSzPts val="1800"/>
              <a:buFont typeface="Avenir"/>
              <a:buChar char="●"/>
            </a:pPr>
            <a:r>
              <a:rPr lang="en" sz="1800">
                <a:solidFill>
                  <a:schemeClr val="accent3"/>
                </a:solidFill>
                <a:latin typeface="Avenir"/>
                <a:ea typeface="Avenir"/>
                <a:cs typeface="Avenir"/>
                <a:sym typeface="Avenir"/>
              </a:rPr>
              <a:t>Clean</a:t>
            </a:r>
            <a:endParaRPr sz="1800">
              <a:solidFill>
                <a:schemeClr val="accent3"/>
              </a:solidFill>
              <a:latin typeface="Avenir"/>
              <a:ea typeface="Avenir"/>
              <a:cs typeface="Avenir"/>
              <a:sym typeface="Avenir"/>
            </a:endParaRPr>
          </a:p>
          <a:p>
            <a:pPr indent="-317500" lvl="0" marL="457200" rtl="0">
              <a:spcBef>
                <a:spcPts val="0"/>
              </a:spcBef>
              <a:spcAft>
                <a:spcPts val="0"/>
              </a:spcAft>
              <a:buClr>
                <a:schemeClr val="accent3"/>
              </a:buClr>
              <a:buSzPts val="1400"/>
              <a:buFont typeface="Avenir"/>
              <a:buChar char="●"/>
            </a:pPr>
            <a:r>
              <a:rPr lang="en" sz="1800">
                <a:solidFill>
                  <a:schemeClr val="accent3"/>
                </a:solidFill>
                <a:latin typeface="Avenir"/>
                <a:ea typeface="Avenir"/>
                <a:cs typeface="Avenir"/>
                <a:sym typeface="Avenir"/>
              </a:rPr>
              <a:t>Unisex</a:t>
            </a:r>
            <a:r>
              <a:rPr lang="en" sz="1400">
                <a:solidFill>
                  <a:schemeClr val="accent3"/>
                </a:solidFill>
                <a:latin typeface="Avenir"/>
                <a:ea typeface="Avenir"/>
                <a:cs typeface="Avenir"/>
                <a:sym typeface="Avenir"/>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a new digital moodboard</a:t>
            </a:r>
            <a:endParaRPr/>
          </a:p>
          <a:p>
            <a:pPr indent="0" lvl="0" marL="0" rtl="0">
              <a:spcBef>
                <a:spcPts val="0"/>
              </a:spcBef>
              <a:spcAft>
                <a:spcPts val="0"/>
              </a:spcAft>
              <a:buNone/>
            </a:pPr>
            <a:r>
              <a:t/>
            </a:r>
            <a:endParaRPr/>
          </a:p>
          <a:p>
            <a:pPr indent="0" lvl="0" marL="0" rtl="0">
              <a:spcBef>
                <a:spcPts val="0"/>
              </a:spcBef>
              <a:spcAft>
                <a:spcPts val="0"/>
              </a:spcAft>
              <a:buNone/>
            </a:pPr>
            <a:r>
              <a:rPr lang="en" sz="1800">
                <a:solidFill>
                  <a:schemeClr val="accent3"/>
                </a:solidFill>
                <a:latin typeface="Proxima Nova"/>
                <a:ea typeface="Proxima Nova"/>
                <a:cs typeface="Proxima Nova"/>
                <a:sym typeface="Proxima Nova"/>
              </a:rPr>
              <a:t>Colors: </a:t>
            </a:r>
            <a:endParaRPr sz="1800">
              <a:solidFill>
                <a:schemeClr val="accent3"/>
              </a:solidFill>
              <a:latin typeface="Proxima Nova"/>
              <a:ea typeface="Proxima Nova"/>
              <a:cs typeface="Proxima Nova"/>
              <a:sym typeface="Proxima Nova"/>
            </a:endParaRPr>
          </a:p>
          <a:p>
            <a:pPr indent="-342900" lvl="0" marL="457200" rtl="0">
              <a:spcBef>
                <a:spcPts val="160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Teal</a:t>
            </a:r>
            <a:endParaRPr sz="1800">
              <a:solidFill>
                <a:schemeClr val="accent3"/>
              </a:solidFill>
              <a:latin typeface="Proxima Nova"/>
              <a:ea typeface="Proxima Nova"/>
              <a:cs typeface="Proxima Nova"/>
              <a:sym typeface="Proxima Nova"/>
            </a:endParaRPr>
          </a:p>
          <a:p>
            <a:pPr indent="-342900" lvl="0" marL="457200"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Purple</a:t>
            </a:r>
            <a:endParaRPr sz="1800">
              <a:solidFill>
                <a:schemeClr val="accent3"/>
              </a:solidFill>
              <a:latin typeface="Proxima Nova"/>
              <a:ea typeface="Proxima Nova"/>
              <a:cs typeface="Proxima Nova"/>
              <a:sym typeface="Proxima Nova"/>
            </a:endParaRPr>
          </a:p>
          <a:p>
            <a:pPr indent="-342900" lvl="0" marL="457200"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Blue </a:t>
            </a:r>
            <a:endParaRPr sz="1800">
              <a:solidFill>
                <a:schemeClr val="accent3"/>
              </a:solidFill>
              <a:latin typeface="Proxima Nova"/>
              <a:ea typeface="Proxima Nova"/>
              <a:cs typeface="Proxima Nova"/>
              <a:sym typeface="Proxima Nova"/>
            </a:endParaRPr>
          </a:p>
          <a:p>
            <a:pPr indent="0" lvl="0" marL="0" rtl="0">
              <a:spcBef>
                <a:spcPts val="1600"/>
              </a:spcBef>
              <a:spcAft>
                <a:spcPts val="0"/>
              </a:spcAft>
              <a:buNone/>
            </a:pPr>
            <a:r>
              <a:rPr lang="en" sz="1800">
                <a:solidFill>
                  <a:schemeClr val="accent3"/>
                </a:solidFill>
                <a:latin typeface="Proxima Nova"/>
                <a:ea typeface="Proxima Nova"/>
                <a:cs typeface="Proxima Nova"/>
                <a:sym typeface="Proxima Nova"/>
              </a:rPr>
              <a:t>Application Characteristics:</a:t>
            </a:r>
            <a:endParaRPr sz="1800">
              <a:solidFill>
                <a:schemeClr val="accent3"/>
              </a:solidFill>
              <a:latin typeface="Proxima Nova"/>
              <a:ea typeface="Proxima Nova"/>
              <a:cs typeface="Proxima Nova"/>
              <a:sym typeface="Proxima Nova"/>
            </a:endParaRPr>
          </a:p>
          <a:p>
            <a:pPr indent="-342900" lvl="0" marL="457200" rtl="0">
              <a:spcBef>
                <a:spcPts val="1600"/>
              </a:spcBef>
              <a:spcAft>
                <a:spcPts val="0"/>
              </a:spcAft>
              <a:buClr>
                <a:schemeClr val="accent3"/>
              </a:buClr>
              <a:buSzPts val="1800"/>
              <a:buFont typeface="Avenir"/>
              <a:buChar char="●"/>
            </a:pPr>
            <a:r>
              <a:rPr lang="en" sz="1800">
                <a:solidFill>
                  <a:schemeClr val="accent3"/>
                </a:solidFill>
                <a:latin typeface="Avenir"/>
                <a:ea typeface="Avenir"/>
                <a:cs typeface="Avenir"/>
                <a:sym typeface="Avenir"/>
              </a:rPr>
              <a:t>Simple</a:t>
            </a:r>
            <a:endParaRPr sz="1800">
              <a:solidFill>
                <a:schemeClr val="accent3"/>
              </a:solidFill>
              <a:latin typeface="Avenir"/>
              <a:ea typeface="Avenir"/>
              <a:cs typeface="Avenir"/>
              <a:sym typeface="Avenir"/>
            </a:endParaRPr>
          </a:p>
          <a:p>
            <a:pPr indent="-342900" lvl="0" marL="457200" rtl="0">
              <a:spcBef>
                <a:spcPts val="0"/>
              </a:spcBef>
              <a:spcAft>
                <a:spcPts val="0"/>
              </a:spcAft>
              <a:buClr>
                <a:schemeClr val="accent3"/>
              </a:buClr>
              <a:buSzPts val="1800"/>
              <a:buFont typeface="Avenir"/>
              <a:buChar char="●"/>
            </a:pPr>
            <a:r>
              <a:rPr lang="en" sz="1800">
                <a:solidFill>
                  <a:schemeClr val="accent3"/>
                </a:solidFill>
                <a:latin typeface="Avenir"/>
                <a:ea typeface="Avenir"/>
                <a:cs typeface="Avenir"/>
                <a:sym typeface="Avenir"/>
              </a:rPr>
              <a:t>Clean</a:t>
            </a:r>
            <a:endParaRPr sz="1800">
              <a:solidFill>
                <a:schemeClr val="accent3"/>
              </a:solidFill>
              <a:latin typeface="Avenir"/>
              <a:ea typeface="Avenir"/>
              <a:cs typeface="Avenir"/>
              <a:sym typeface="Avenir"/>
            </a:endParaRPr>
          </a:p>
          <a:p>
            <a:pPr indent="-317500" lvl="0" marL="457200" rtl="0">
              <a:spcBef>
                <a:spcPts val="0"/>
              </a:spcBef>
              <a:spcAft>
                <a:spcPts val="0"/>
              </a:spcAft>
              <a:buClr>
                <a:schemeClr val="accent3"/>
              </a:buClr>
              <a:buSzPts val="1400"/>
              <a:buFont typeface="Avenir"/>
              <a:buChar char="●"/>
            </a:pPr>
            <a:r>
              <a:rPr lang="en" sz="1800">
                <a:solidFill>
                  <a:schemeClr val="accent3"/>
                </a:solidFill>
                <a:latin typeface="Avenir"/>
                <a:ea typeface="Avenir"/>
                <a:cs typeface="Avenir"/>
                <a:sym typeface="Avenir"/>
              </a:rPr>
              <a:t>Unisex</a:t>
            </a:r>
            <a:r>
              <a:rPr lang="en" sz="1400">
                <a:solidFill>
                  <a:schemeClr val="accent3"/>
                </a:solidFill>
                <a:latin typeface="Avenir"/>
                <a:ea typeface="Avenir"/>
                <a:cs typeface="Avenir"/>
                <a:sym typeface="Avenir"/>
              </a:rPr>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Screen Designs:</a:t>
            </a:r>
            <a:endParaRPr/>
          </a:p>
          <a:p>
            <a:pPr indent="0" lvl="0" mar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screen designs for at least three pages of the prototype.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Screen Designs:</a:t>
            </a:r>
            <a:endParaRPr/>
          </a:p>
          <a:p>
            <a:pPr indent="0" lvl="0" marL="0" rt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screen designs for at least three pages of the prototype.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Screen Designs:</a:t>
            </a:r>
            <a:endParaRPr/>
          </a:p>
          <a:p>
            <a:pPr indent="0" lvl="0" marL="0" rt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screen designs for at least three pages of the prototype.</a:t>
            </a:r>
            <a:endParaRPr sz="1050">
              <a:solidFill>
                <a:srgbClr val="616161"/>
              </a:solidFill>
              <a:highlight>
                <a:srgbClr val="FFFFFF"/>
              </a:highlight>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conclusion slide with contact information and acknowledgements. </a:t>
            </a:r>
            <a:endParaRPr sz="1050">
              <a:solidFill>
                <a:srgbClr val="61616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conclusion slide with contact information and acknowledgements. </a:t>
            </a:r>
            <a:endParaRPr sz="1050">
              <a:solidFill>
                <a:srgbClr val="616161"/>
              </a:solidFill>
              <a:latin typeface="Open Sans"/>
              <a:ea typeface="Open Sans"/>
              <a:cs typeface="Open Sans"/>
              <a:sym typeface="Open Sans"/>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conclusion slide with contact information and acknowledgements. </a:t>
            </a:r>
            <a:endParaRPr sz="1050">
              <a:solidFill>
                <a:srgbClr val="61616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conclusion slide with contact information and acknowledgements. </a:t>
            </a:r>
            <a:endParaRPr sz="1050">
              <a:solidFill>
                <a:srgbClr val="61616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The Challenge</a:t>
            </a:r>
            <a:endParaRPr sz="105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slide to introduce the challenge.</a:t>
            </a:r>
            <a:endParaRPr sz="1050">
              <a:solidFill>
                <a:srgbClr val="616161"/>
              </a:solidFill>
              <a:latin typeface="Open Sans"/>
              <a:ea typeface="Open Sans"/>
              <a:cs typeface="Open Sans"/>
              <a:sym typeface="Open Sans"/>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a URL to your clickable online prototype that demonstrates the key interactions.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616161"/>
                </a:solidFill>
                <a:highlight>
                  <a:srgbClr val="FFFFFF"/>
                </a:highlight>
                <a:latin typeface="Open Sans"/>
                <a:ea typeface="Open Sans"/>
                <a:cs typeface="Open Sans"/>
                <a:sym typeface="Open Sans"/>
              </a:rPr>
              <a:t>Include a URL to your clickable online prototype that demonstrates the key interactions.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 Specs:</a:t>
            </a:r>
            <a:endParaRPr/>
          </a:p>
          <a:p>
            <a:pPr indent="0" lvl="0" marL="0">
              <a:spcBef>
                <a:spcPts val="0"/>
              </a:spcBef>
              <a:spcAft>
                <a:spcPts val="0"/>
              </a:spcAft>
              <a:buNone/>
            </a:pPr>
            <a:r>
              <a:rPr lang="en"/>
              <a:t>Fonts</a:t>
            </a:r>
            <a:endParaRPr/>
          </a:p>
          <a:p>
            <a:pPr indent="0" lvl="0" marL="0">
              <a:spcBef>
                <a:spcPts val="0"/>
              </a:spcBef>
              <a:spcAft>
                <a:spcPts val="0"/>
              </a:spcAft>
              <a:buNone/>
            </a:pPr>
            <a:r>
              <a:rPr lang="en"/>
              <a:t>Sizes</a:t>
            </a:r>
            <a:endParaRPr/>
          </a:p>
          <a:p>
            <a:pPr indent="0" lvl="0" marL="0">
              <a:spcBef>
                <a:spcPts val="0"/>
              </a:spcBef>
              <a:spcAft>
                <a:spcPts val="0"/>
              </a:spcAft>
              <a:buNone/>
            </a:pPr>
            <a:r>
              <a:rPr lang="en"/>
              <a:t>Colors</a:t>
            </a:r>
            <a:endParaRPr/>
          </a:p>
          <a:p>
            <a:pPr indent="0" lvl="0" marL="0">
              <a:spcBef>
                <a:spcPts val="0"/>
              </a:spcBef>
              <a:spcAft>
                <a:spcPts val="0"/>
              </a:spcAft>
              <a:buNone/>
            </a:pPr>
            <a:r>
              <a:rPr lang="en"/>
              <a:t>Rules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A conclusion slide with contact information and acknowledgements. </a:t>
            </a:r>
            <a:endParaRPr sz="1050">
              <a:solidFill>
                <a:srgbClr val="61616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Extra slides for any additional materials that demonstrate your process and were not included in the presentation slides (e.g., notes, photos, storyboards, etc.). </a:t>
            </a:r>
            <a:endParaRPr sz="105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t/>
            </a:r>
            <a:endParaRPr sz="105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*Optionally, these materials can be in a subfolder in your team folder called “Process Materials”</a:t>
            </a:r>
            <a:endParaRPr sz="1050">
              <a:solidFill>
                <a:srgbClr val="616161"/>
              </a:solidFill>
              <a:latin typeface="Open Sans"/>
              <a:ea typeface="Open Sans"/>
              <a:cs typeface="Open Sans"/>
              <a:sym typeface="Open Sans"/>
            </a:endParaRPr>
          </a:p>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Extra slides for any additional materials that demonstrate your process and were not included in the presentation slides (e.g., notes, photos, storyboards, etc.). </a:t>
            </a:r>
            <a:endParaRPr sz="105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t/>
            </a:r>
            <a:endParaRPr sz="1050">
              <a:solidFill>
                <a:srgbClr val="616161"/>
              </a:solidFill>
              <a:latin typeface="Open Sans"/>
              <a:ea typeface="Open Sans"/>
              <a:cs typeface="Open Sans"/>
              <a:sym typeface="Open Sans"/>
            </a:endParaRPr>
          </a:p>
          <a:p>
            <a:pPr indent="0" lvl="0" marL="0" rtl="0">
              <a:lnSpc>
                <a:spcPct val="115000"/>
              </a:lnSpc>
              <a:spcBef>
                <a:spcPts val="0"/>
              </a:spcBef>
              <a:spcAft>
                <a:spcPts val="0"/>
              </a:spcAft>
              <a:buNone/>
            </a:pPr>
            <a:r>
              <a:rPr lang="en" sz="1050">
                <a:solidFill>
                  <a:srgbClr val="616161"/>
                </a:solidFill>
                <a:latin typeface="Open Sans"/>
                <a:ea typeface="Open Sans"/>
                <a:cs typeface="Open Sans"/>
                <a:sym typeface="Open Sans"/>
              </a:rPr>
              <a:t>*Optionally, these materials can be in a subfolder in your team folder called “Process Materials”</a:t>
            </a:r>
            <a:endParaRPr sz="1050">
              <a:solidFill>
                <a:srgbClr val="61616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User Research:</a:t>
            </a:r>
            <a:endParaRPr/>
          </a:p>
          <a:p>
            <a:pPr indent="0" lvl="0" marL="0">
              <a:spcBef>
                <a:spcPts val="0"/>
              </a:spcBef>
              <a:spcAft>
                <a:spcPts val="0"/>
              </a:spcAft>
              <a:buNone/>
            </a:pPr>
            <a:r>
              <a:rPr lang="en"/>
              <a:t>Online research / Field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Research: Interviews</a:t>
            </a:r>
            <a:endParaRPr/>
          </a:p>
          <a:p>
            <a:pPr indent="0" lvl="0" marL="0" rtl="0">
              <a:spcBef>
                <a:spcPts val="0"/>
              </a:spcBef>
              <a:spcAft>
                <a:spcPts val="0"/>
              </a:spcAft>
              <a:buNone/>
            </a:pPr>
            <a:r>
              <a:rPr lang="en"/>
              <a:t>* Include photos &amp; audio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 of User Research Insights:</a:t>
            </a:r>
            <a:endParaRPr/>
          </a:p>
          <a:p>
            <a:pPr indent="0" lvl="0" marL="0">
              <a:spcBef>
                <a:spcPts val="0"/>
              </a:spcBef>
              <a:spcAft>
                <a:spcPts val="0"/>
              </a:spcAft>
              <a:buNone/>
            </a:pPr>
            <a:r>
              <a:rPr lang="en"/>
              <a:t>Stakeholders, problems, user patterns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Personas</a:t>
            </a:r>
            <a:endParaRPr/>
          </a:p>
          <a:p>
            <a:pPr indent="0" lvl="0" marL="0">
              <a:spcBef>
                <a:spcPts val="0"/>
              </a:spcBef>
              <a:spcAft>
                <a:spcPts val="0"/>
              </a:spcAft>
              <a:buNone/>
            </a:pPr>
            <a:r>
              <a:t/>
            </a:r>
            <a:endParaRPr/>
          </a:p>
          <a:p>
            <a:pPr indent="0" lvl="0" marL="0">
              <a:spcBef>
                <a:spcPts val="0"/>
              </a:spcBef>
              <a:spcAft>
                <a:spcPts val="0"/>
              </a:spcAft>
              <a:buNone/>
            </a:pPr>
            <a:r>
              <a:rPr lang="en"/>
              <a:t>Say we went to our users with our storyboards to ask if they relate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Mission Statement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Mission Statement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2.jp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hyperlink" Target="http://drive.google.com/file/d/1kYiqS_vWk_hAGfZqUWH1j5ZKbyDfUCh0/view" TargetMode="External"/><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invis.io/DQGGQI2RGKE#/286567411_Splash" TargetMode="External"/><Relationship Id="rId4" Type="http://schemas.openxmlformats.org/officeDocument/2006/relationships/image" Target="../media/image2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oo.gl/Qagdir"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mdacne.com/" TargetMode="External"/><Relationship Id="rId4" Type="http://schemas.openxmlformats.org/officeDocument/2006/relationships/hyperlink" Target="https://www.thinkdirtyapp.com/" TargetMode="External"/><Relationship Id="rId11" Type="http://schemas.openxmlformats.org/officeDocument/2006/relationships/hyperlink" Target="https://www.himirror.com/us_en/product/himirror/innovation-skin-analysis" TargetMode="External"/><Relationship Id="rId10" Type="http://schemas.openxmlformats.org/officeDocument/2006/relationships/hyperlink" Target="http://www.reviewed.com/home-outdoors/features/this-neutrogena-face-scanner-judges-the-quality-of-your-skin" TargetMode="External"/><Relationship Id="rId12" Type="http://schemas.openxmlformats.org/officeDocument/2006/relationships/image" Target="../media/image21.png"/><Relationship Id="rId9" Type="http://schemas.openxmlformats.org/officeDocument/2006/relationships/hyperlink" Target="https://www.indiegogo.com/projects/way-your-personal-skincare-companion#/" TargetMode="External"/><Relationship Id="rId5" Type="http://schemas.openxmlformats.org/officeDocument/2006/relationships/hyperlink" Target="https://www.myskin.com/" TargetMode="External"/><Relationship Id="rId6" Type="http://schemas.openxmlformats.org/officeDocument/2006/relationships/hyperlink" Target="http://en.wayskin.com/" TargetMode="External"/><Relationship Id="rId7" Type="http://schemas.openxmlformats.org/officeDocument/2006/relationships/hyperlink" Target="https://www.neutrogena.com/skin360-app.html" TargetMode="External"/><Relationship Id="rId8" Type="http://schemas.openxmlformats.org/officeDocument/2006/relationships/hyperlink" Target="https://www.cnet.com/news/neutrogena-skin360-skinscanner-for-iphone-is-like-a-microscope-for-your-fa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open?id=1mjKsDF6CGhQCS2adyeKPqL7QmhBKK6jX" TargetMode="Externa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hyperlink" Target="http://drive.google.com/file/d/1fWELU43T4O1ZJH8hOg7TXShoswYON4T3/view" TargetMode="External"/><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nvSpPr>
        <p:spPr>
          <a:xfrm>
            <a:off x="1861350" y="4807500"/>
            <a:ext cx="5421600" cy="13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000">
              <a:latin typeface="Proxima Nova"/>
              <a:ea typeface="Proxima Nova"/>
              <a:cs typeface="Proxima Nova"/>
              <a:sym typeface="Proxima Nova"/>
            </a:endParaRPr>
          </a:p>
        </p:txBody>
      </p:sp>
      <p:sp>
        <p:nvSpPr>
          <p:cNvPr id="55" name="Shape 55"/>
          <p:cNvSpPr txBox="1"/>
          <p:nvPr/>
        </p:nvSpPr>
        <p:spPr>
          <a:xfrm>
            <a:off x="7979775" y="161625"/>
            <a:ext cx="984600" cy="6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Avenir"/>
                <a:ea typeface="Avenir"/>
                <a:cs typeface="Avenir"/>
                <a:sym typeface="Avenir"/>
              </a:rPr>
              <a:t>03.22.18</a:t>
            </a:r>
            <a:endParaRPr b="1">
              <a:solidFill>
                <a:srgbClr val="FFFFFF"/>
              </a:solidFill>
              <a:latin typeface="Avenir"/>
              <a:ea typeface="Avenir"/>
              <a:cs typeface="Avenir"/>
              <a:sym typeface="Avenir"/>
            </a:endParaRPr>
          </a:p>
        </p:txBody>
      </p:sp>
      <p:sp>
        <p:nvSpPr>
          <p:cNvPr id="56" name="Shape 56"/>
          <p:cNvSpPr txBox="1"/>
          <p:nvPr/>
        </p:nvSpPr>
        <p:spPr>
          <a:xfrm>
            <a:off x="6835900" y="622659"/>
            <a:ext cx="2028900" cy="925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000">
                <a:solidFill>
                  <a:srgbClr val="FFFFFF"/>
                </a:solidFill>
                <a:latin typeface="Avenir"/>
                <a:ea typeface="Avenir"/>
                <a:cs typeface="Avenir"/>
                <a:sym typeface="Avenir"/>
              </a:rPr>
              <a:t>jec003@ucsd.edu, v7wong@ucsd.edu, chl512@ucsd.edu, jiz324@ucsd.edu</a:t>
            </a:r>
            <a:endParaRPr sz="1000">
              <a:solidFill>
                <a:srgbClr val="FFFFFF"/>
              </a:solidFill>
              <a:latin typeface="Avenir"/>
              <a:ea typeface="Avenir"/>
              <a:cs typeface="Avenir"/>
              <a:sym typeface="Avenir"/>
            </a:endParaRPr>
          </a:p>
          <a:p>
            <a:pPr indent="0" lvl="0" marL="0" rtl="0" algn="r">
              <a:lnSpc>
                <a:spcPct val="115000"/>
              </a:lnSpc>
              <a:spcBef>
                <a:spcPts val="0"/>
              </a:spcBef>
              <a:spcAft>
                <a:spcPts val="0"/>
              </a:spcAft>
              <a:buNone/>
            </a:pPr>
            <a:r>
              <a:rPr lang="en" sz="1000">
                <a:solidFill>
                  <a:srgbClr val="FFFFFF"/>
                </a:solidFill>
                <a:latin typeface="Avenir"/>
                <a:ea typeface="Avenir"/>
                <a:cs typeface="Avenir"/>
                <a:sym typeface="Avenir"/>
              </a:rPr>
              <a:t>zbi@ucsd.edu</a:t>
            </a:r>
            <a:endParaRPr sz="1000">
              <a:solidFill>
                <a:srgbClr val="FFFFFF"/>
              </a:solidFill>
              <a:latin typeface="Avenir"/>
              <a:ea typeface="Avenir"/>
              <a:cs typeface="Avenir"/>
              <a:sym typeface="Avenir"/>
            </a:endParaRPr>
          </a:p>
          <a:p>
            <a:pPr indent="0" lvl="0" marL="0" algn="r">
              <a:lnSpc>
                <a:spcPct val="115000"/>
              </a:lnSpc>
              <a:spcBef>
                <a:spcPts val="0"/>
              </a:spcBef>
              <a:spcAft>
                <a:spcPts val="0"/>
              </a:spcAft>
              <a:buNone/>
            </a:pPr>
            <a:r>
              <a:t/>
            </a:r>
            <a:endParaRPr sz="1000">
              <a:solidFill>
                <a:srgbClr val="FFFFFF"/>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363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Novel Product-Service Concept</a:t>
            </a:r>
            <a:endParaRPr>
              <a:solidFill>
                <a:srgbClr val="BB9DCA"/>
              </a:solidFill>
              <a:latin typeface="Avenir"/>
              <a:ea typeface="Avenir"/>
              <a:cs typeface="Avenir"/>
              <a:sym typeface="Avenir"/>
            </a:endParaRPr>
          </a:p>
        </p:txBody>
      </p:sp>
      <p:sp>
        <p:nvSpPr>
          <p:cNvPr id="152" name="Shape 152"/>
          <p:cNvSpPr txBox="1"/>
          <p:nvPr>
            <p:ph idx="1" type="body"/>
          </p:nvPr>
        </p:nvSpPr>
        <p:spPr>
          <a:xfrm>
            <a:off x="4544350" y="1870675"/>
            <a:ext cx="3928500" cy="30867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5B5E6C"/>
              </a:buClr>
              <a:buSzPts val="1400"/>
              <a:buFont typeface="Avenir"/>
              <a:buChar char="●"/>
            </a:pPr>
            <a:r>
              <a:rPr lang="en" sz="1400">
                <a:solidFill>
                  <a:srgbClr val="5B5E6C"/>
                </a:solidFill>
                <a:latin typeface="Avenir"/>
                <a:ea typeface="Avenir"/>
                <a:cs typeface="Avenir"/>
                <a:sym typeface="Avenir"/>
              </a:rPr>
              <a:t>A skincare </a:t>
            </a:r>
            <a:r>
              <a:rPr b="1" lang="en" sz="1400">
                <a:solidFill>
                  <a:srgbClr val="5B5E6C"/>
                </a:solidFill>
                <a:highlight>
                  <a:srgbClr val="C1E6E8"/>
                </a:highlight>
                <a:latin typeface="Avenir"/>
                <a:ea typeface="Avenir"/>
                <a:cs typeface="Avenir"/>
                <a:sym typeface="Avenir"/>
              </a:rPr>
              <a:t>organizer</a:t>
            </a:r>
            <a:r>
              <a:rPr lang="en" sz="1400">
                <a:solidFill>
                  <a:srgbClr val="5B5E6C"/>
                </a:solidFill>
                <a:latin typeface="Avenir"/>
                <a:ea typeface="Avenir"/>
                <a:cs typeface="Avenir"/>
                <a:sym typeface="Avenir"/>
              </a:rPr>
              <a:t> including a charging dock that connects with the mobile app and scanner for user to follow his or her skincare routine step by step. </a:t>
            </a:r>
            <a:endParaRPr sz="1400">
              <a:solidFill>
                <a:srgbClr val="5B5E6C"/>
              </a:solidFill>
              <a:latin typeface="Avenir"/>
              <a:ea typeface="Avenir"/>
              <a:cs typeface="Avenir"/>
              <a:sym typeface="Avenir"/>
            </a:endParaRPr>
          </a:p>
          <a:p>
            <a:pPr indent="-317500" lvl="0" marL="457200" rtl="0">
              <a:lnSpc>
                <a:spcPct val="100000"/>
              </a:lnSpc>
              <a:spcBef>
                <a:spcPts val="500"/>
              </a:spcBef>
              <a:spcAft>
                <a:spcPts val="0"/>
              </a:spcAft>
              <a:buClr>
                <a:srgbClr val="5B5E6C"/>
              </a:buClr>
              <a:buSzPts val="1400"/>
              <a:buFont typeface="Avenir"/>
              <a:buChar char="●"/>
            </a:pPr>
            <a:r>
              <a:rPr lang="en" sz="1400">
                <a:solidFill>
                  <a:srgbClr val="5B5E6C"/>
                </a:solidFill>
                <a:latin typeface="Avenir"/>
                <a:ea typeface="Avenir"/>
                <a:cs typeface="Avenir"/>
                <a:sym typeface="Avenir"/>
              </a:rPr>
              <a:t>A </a:t>
            </a:r>
            <a:r>
              <a:rPr b="1" lang="en" sz="1400">
                <a:solidFill>
                  <a:srgbClr val="5B5E6C"/>
                </a:solidFill>
                <a:highlight>
                  <a:srgbClr val="C1E6E8"/>
                </a:highlight>
                <a:latin typeface="Avenir"/>
                <a:ea typeface="Avenir"/>
                <a:cs typeface="Avenir"/>
                <a:sym typeface="Avenir"/>
              </a:rPr>
              <a:t>skin sensor</a:t>
            </a:r>
            <a:r>
              <a:rPr lang="en" sz="1400">
                <a:solidFill>
                  <a:srgbClr val="5B5E6C"/>
                </a:solidFill>
                <a:latin typeface="Avenir"/>
                <a:ea typeface="Avenir"/>
                <a:cs typeface="Avenir"/>
                <a:sym typeface="Avenir"/>
              </a:rPr>
              <a:t> that scans user’s skin and connects with the mobile app to show the analysis of skin type and problems of the user.</a:t>
            </a:r>
            <a:endParaRPr sz="1400">
              <a:solidFill>
                <a:srgbClr val="5B5E6C"/>
              </a:solidFill>
              <a:latin typeface="Avenir"/>
              <a:ea typeface="Avenir"/>
              <a:cs typeface="Avenir"/>
              <a:sym typeface="Avenir"/>
            </a:endParaRPr>
          </a:p>
          <a:p>
            <a:pPr indent="-317500" lvl="0" marL="457200">
              <a:lnSpc>
                <a:spcPct val="100000"/>
              </a:lnSpc>
              <a:spcBef>
                <a:spcPts val="500"/>
              </a:spcBef>
              <a:spcAft>
                <a:spcPts val="500"/>
              </a:spcAft>
              <a:buClr>
                <a:srgbClr val="5B5E6C"/>
              </a:buClr>
              <a:buSzPts val="1400"/>
              <a:buFont typeface="Avenir"/>
              <a:buChar char="●"/>
            </a:pPr>
            <a:r>
              <a:rPr lang="en" sz="1400">
                <a:solidFill>
                  <a:srgbClr val="5B5E6C"/>
                </a:solidFill>
                <a:latin typeface="Avenir"/>
                <a:ea typeface="Avenir"/>
                <a:cs typeface="Avenir"/>
                <a:sym typeface="Avenir"/>
              </a:rPr>
              <a:t>A </a:t>
            </a:r>
            <a:r>
              <a:rPr b="1" lang="en" sz="1400">
                <a:solidFill>
                  <a:srgbClr val="5B5E6C"/>
                </a:solidFill>
                <a:highlight>
                  <a:srgbClr val="C1E6E8"/>
                </a:highlight>
                <a:latin typeface="Avenir"/>
                <a:ea typeface="Avenir"/>
                <a:cs typeface="Avenir"/>
                <a:sym typeface="Avenir"/>
              </a:rPr>
              <a:t>mobile application</a:t>
            </a:r>
            <a:r>
              <a:rPr lang="en" sz="1400">
                <a:solidFill>
                  <a:srgbClr val="5B5E6C"/>
                </a:solidFill>
                <a:latin typeface="Avenir"/>
                <a:ea typeface="Avenir"/>
                <a:cs typeface="Avenir"/>
                <a:sym typeface="Avenir"/>
              </a:rPr>
              <a:t> that connects with the skin scanner to show analysis and with the skincare organizer to track </a:t>
            </a:r>
            <a:br>
              <a:rPr lang="en" sz="1400">
                <a:solidFill>
                  <a:srgbClr val="5B5E6C"/>
                </a:solidFill>
                <a:latin typeface="Avenir"/>
                <a:ea typeface="Avenir"/>
                <a:cs typeface="Avenir"/>
                <a:sym typeface="Avenir"/>
              </a:rPr>
            </a:br>
            <a:r>
              <a:rPr lang="en" sz="1400">
                <a:solidFill>
                  <a:srgbClr val="5B5E6C"/>
                </a:solidFill>
                <a:latin typeface="Avenir"/>
                <a:ea typeface="Avenir"/>
                <a:cs typeface="Avenir"/>
                <a:sym typeface="Avenir"/>
              </a:rPr>
              <a:t>skincare routines.</a:t>
            </a:r>
            <a:endParaRPr sz="1400">
              <a:solidFill>
                <a:srgbClr val="5B5E6C"/>
              </a:solidFill>
              <a:latin typeface="Avenir"/>
              <a:ea typeface="Avenir"/>
              <a:cs typeface="Avenir"/>
              <a:sym typeface="Avenir"/>
            </a:endParaRPr>
          </a:p>
        </p:txBody>
      </p:sp>
      <p:pic>
        <p:nvPicPr>
          <p:cNvPr id="153" name="Shape 153"/>
          <p:cNvPicPr preferRelativeResize="0"/>
          <p:nvPr/>
        </p:nvPicPr>
        <p:blipFill rotWithShape="1">
          <a:blip r:embed="rId3">
            <a:alphaModFix/>
          </a:blip>
          <a:srcRect b="19" l="0" r="0" t="19"/>
          <a:stretch/>
        </p:blipFill>
        <p:spPr>
          <a:xfrm>
            <a:off x="304800" y="1444550"/>
            <a:ext cx="4158125" cy="2911596"/>
          </a:xfrm>
          <a:prstGeom prst="rect">
            <a:avLst/>
          </a:prstGeom>
          <a:noFill/>
          <a:ln>
            <a:noFill/>
          </a:ln>
        </p:spPr>
      </p:pic>
      <p:sp>
        <p:nvSpPr>
          <p:cNvPr id="154" name="Shape 154"/>
          <p:cNvSpPr txBox="1"/>
          <p:nvPr/>
        </p:nvSpPr>
        <p:spPr>
          <a:xfrm>
            <a:off x="4674300" y="1017825"/>
            <a:ext cx="4158000" cy="77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800"/>
              </a:spcAft>
              <a:buNone/>
            </a:pPr>
            <a:r>
              <a:rPr lang="en">
                <a:solidFill>
                  <a:srgbClr val="5B5E6C"/>
                </a:solidFill>
                <a:latin typeface="Avenir"/>
                <a:ea typeface="Avenir"/>
                <a:cs typeface="Avenir"/>
                <a:sym typeface="Avenir"/>
              </a:rPr>
              <a:t>There are three parts to cater to various aspects of helping beginners create and maintain a consistent routine based on their skin conditions:  </a:t>
            </a:r>
            <a:endParaRPr>
              <a:solidFill>
                <a:srgbClr val="5B5E6C"/>
              </a:solidFill>
              <a:latin typeface="Avenir"/>
              <a:ea typeface="Avenir"/>
              <a:cs typeface="Avenir"/>
              <a:sym typeface="Avenir"/>
            </a:endParaRPr>
          </a:p>
        </p:txBody>
      </p:sp>
      <p:sp>
        <p:nvSpPr>
          <p:cNvPr id="155" name="Shape 155"/>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6" name="Shape 156"/>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524452" y="343275"/>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Moodboard Iterations </a:t>
            </a:r>
            <a:endParaRPr>
              <a:solidFill>
                <a:srgbClr val="BB9DCA"/>
              </a:solidFill>
              <a:latin typeface="Avenir"/>
              <a:ea typeface="Avenir"/>
              <a:cs typeface="Avenir"/>
              <a:sym typeface="Avenir"/>
            </a:endParaRPr>
          </a:p>
        </p:txBody>
      </p:sp>
      <p:pic>
        <p:nvPicPr>
          <p:cNvPr id="162" name="Shape 162"/>
          <p:cNvPicPr preferRelativeResize="0"/>
          <p:nvPr/>
        </p:nvPicPr>
        <p:blipFill>
          <a:blip r:embed="rId3">
            <a:alphaModFix/>
          </a:blip>
          <a:stretch>
            <a:fillRect/>
          </a:stretch>
        </p:blipFill>
        <p:spPr>
          <a:xfrm>
            <a:off x="524451" y="1142227"/>
            <a:ext cx="2709924" cy="3359549"/>
          </a:xfrm>
          <a:prstGeom prst="rect">
            <a:avLst/>
          </a:prstGeom>
          <a:noFill/>
          <a:ln>
            <a:noFill/>
          </a:ln>
        </p:spPr>
      </p:pic>
      <p:pic>
        <p:nvPicPr>
          <p:cNvPr id="163" name="Shape 163"/>
          <p:cNvPicPr preferRelativeResize="0"/>
          <p:nvPr/>
        </p:nvPicPr>
        <p:blipFill>
          <a:blip r:embed="rId4">
            <a:alphaModFix/>
          </a:blip>
          <a:stretch>
            <a:fillRect/>
          </a:stretch>
        </p:blipFill>
        <p:spPr>
          <a:xfrm>
            <a:off x="3332675" y="1060449"/>
            <a:ext cx="2478658" cy="3523100"/>
          </a:xfrm>
          <a:prstGeom prst="rect">
            <a:avLst/>
          </a:prstGeom>
          <a:noFill/>
          <a:ln>
            <a:noFill/>
          </a:ln>
        </p:spPr>
      </p:pic>
      <p:sp>
        <p:nvSpPr>
          <p:cNvPr id="164" name="Shape 164"/>
          <p:cNvSpPr txBox="1"/>
          <p:nvPr/>
        </p:nvSpPr>
        <p:spPr>
          <a:xfrm>
            <a:off x="5967800" y="1060450"/>
            <a:ext cx="2547900" cy="2617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5B5E6C"/>
                </a:solidFill>
                <a:latin typeface="Avenir"/>
                <a:ea typeface="Avenir"/>
                <a:cs typeface="Avenir"/>
                <a:sym typeface="Avenir"/>
              </a:rPr>
              <a:t>When creating our moodboards, we aimed to emulate the experience of the application through putting images of freshness, cleanliness, cool colors, and simplicity. We chose colors like teal, purple, and blue to adhere to keeping the application unisex. </a:t>
            </a:r>
            <a:endParaRPr>
              <a:solidFill>
                <a:srgbClr val="5B5E6C"/>
              </a:solidFill>
              <a:latin typeface="Avenir"/>
              <a:ea typeface="Avenir"/>
              <a:cs typeface="Avenir"/>
              <a:sym typeface="Avenir"/>
            </a:endParaRPr>
          </a:p>
          <a:p>
            <a:pPr indent="0" lvl="0" marL="0" rtl="0">
              <a:spcBef>
                <a:spcPts val="0"/>
              </a:spcBef>
              <a:spcAft>
                <a:spcPts val="0"/>
              </a:spcAft>
              <a:buNone/>
            </a:pPr>
            <a:r>
              <a:t/>
            </a:r>
            <a:endParaRPr>
              <a:latin typeface="Avenir"/>
              <a:ea typeface="Avenir"/>
              <a:cs typeface="Avenir"/>
              <a:sym typeface="Avenir"/>
            </a:endParaRPr>
          </a:p>
          <a:p>
            <a:pPr indent="0" lvl="0" marL="0" rtl="0">
              <a:spcBef>
                <a:spcPts val="0"/>
              </a:spcBef>
              <a:spcAft>
                <a:spcPts val="0"/>
              </a:spcAft>
              <a:buNone/>
            </a:pPr>
            <a:r>
              <a:t/>
            </a:r>
            <a:endParaRPr>
              <a:latin typeface="Avenir"/>
              <a:ea typeface="Avenir"/>
              <a:cs typeface="Avenir"/>
              <a:sym typeface="Avenir"/>
            </a:endParaRPr>
          </a:p>
        </p:txBody>
      </p:sp>
      <p:sp>
        <p:nvSpPr>
          <p:cNvPr id="165" name="Shape 165"/>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6" name="Shape 166"/>
          <p:cNvPicPr preferRelativeResize="0"/>
          <p:nvPr/>
        </p:nvPicPr>
        <p:blipFill rotWithShape="1">
          <a:blip r:embed="rId5">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512802" y="239725"/>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Final </a:t>
            </a:r>
            <a:r>
              <a:rPr lang="en">
                <a:solidFill>
                  <a:srgbClr val="BB9DCA"/>
                </a:solidFill>
                <a:latin typeface="Avenir"/>
                <a:ea typeface="Avenir"/>
                <a:cs typeface="Avenir"/>
                <a:sym typeface="Avenir"/>
              </a:rPr>
              <a:t>Moodboard </a:t>
            </a:r>
            <a:endParaRPr>
              <a:solidFill>
                <a:srgbClr val="BB9DCA"/>
              </a:solidFill>
              <a:latin typeface="Avenir"/>
              <a:ea typeface="Avenir"/>
              <a:cs typeface="Avenir"/>
              <a:sym typeface="Avenir"/>
            </a:endParaRPr>
          </a:p>
        </p:txBody>
      </p:sp>
      <p:pic>
        <p:nvPicPr>
          <p:cNvPr id="172" name="Shape 172"/>
          <p:cNvPicPr preferRelativeResize="0"/>
          <p:nvPr/>
        </p:nvPicPr>
        <p:blipFill>
          <a:blip r:embed="rId3">
            <a:alphaModFix/>
          </a:blip>
          <a:stretch>
            <a:fillRect/>
          </a:stretch>
        </p:blipFill>
        <p:spPr>
          <a:xfrm>
            <a:off x="512800" y="875125"/>
            <a:ext cx="5012076" cy="3772470"/>
          </a:xfrm>
          <a:prstGeom prst="rect">
            <a:avLst/>
          </a:prstGeom>
          <a:noFill/>
          <a:ln>
            <a:noFill/>
          </a:ln>
        </p:spPr>
      </p:pic>
      <p:sp>
        <p:nvSpPr>
          <p:cNvPr id="173" name="Shape 173"/>
          <p:cNvSpPr txBox="1"/>
          <p:nvPr/>
        </p:nvSpPr>
        <p:spPr>
          <a:xfrm>
            <a:off x="5967800" y="1724200"/>
            <a:ext cx="2547900" cy="2035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5B5E6C"/>
                </a:solidFill>
                <a:latin typeface="Avenir"/>
                <a:ea typeface="Avenir"/>
                <a:cs typeface="Avenir"/>
                <a:sym typeface="Avenir"/>
              </a:rPr>
              <a:t>Our final moodboard captures the </a:t>
            </a:r>
            <a:r>
              <a:rPr lang="en" sz="1800">
                <a:solidFill>
                  <a:srgbClr val="5B5E6C"/>
                </a:solidFill>
                <a:highlight>
                  <a:srgbClr val="C1E6E8"/>
                </a:highlight>
                <a:latin typeface="Avenir"/>
                <a:ea typeface="Avenir"/>
                <a:cs typeface="Avenir"/>
                <a:sym typeface="Avenir"/>
              </a:rPr>
              <a:t>fresh</a:t>
            </a:r>
            <a:r>
              <a:rPr lang="en" sz="1800">
                <a:solidFill>
                  <a:srgbClr val="5B5E6C"/>
                </a:solidFill>
                <a:latin typeface="Avenir"/>
                <a:ea typeface="Avenir"/>
                <a:cs typeface="Avenir"/>
                <a:sym typeface="Avenir"/>
              </a:rPr>
              <a:t>, </a:t>
            </a:r>
            <a:r>
              <a:rPr lang="en" sz="1800">
                <a:solidFill>
                  <a:srgbClr val="5B5E6C"/>
                </a:solidFill>
                <a:highlight>
                  <a:srgbClr val="C1E6E8"/>
                </a:highlight>
                <a:latin typeface="Avenir"/>
                <a:ea typeface="Avenir"/>
                <a:cs typeface="Avenir"/>
                <a:sym typeface="Avenir"/>
              </a:rPr>
              <a:t>unisex</a:t>
            </a:r>
            <a:r>
              <a:rPr lang="en" sz="1800">
                <a:solidFill>
                  <a:srgbClr val="5B5E6C"/>
                </a:solidFill>
                <a:latin typeface="Avenir"/>
                <a:ea typeface="Avenir"/>
                <a:cs typeface="Avenir"/>
                <a:sym typeface="Avenir"/>
              </a:rPr>
              <a:t>, and </a:t>
            </a:r>
            <a:r>
              <a:rPr lang="en" sz="1800">
                <a:solidFill>
                  <a:srgbClr val="5B5E6C"/>
                </a:solidFill>
                <a:highlight>
                  <a:srgbClr val="C1E6E8"/>
                </a:highlight>
                <a:latin typeface="Avenir"/>
                <a:ea typeface="Avenir"/>
                <a:cs typeface="Avenir"/>
                <a:sym typeface="Avenir"/>
              </a:rPr>
              <a:t>simplistic</a:t>
            </a:r>
            <a:r>
              <a:rPr lang="en" sz="1800">
                <a:solidFill>
                  <a:srgbClr val="5B5E6C"/>
                </a:solidFill>
                <a:latin typeface="Avenir"/>
                <a:ea typeface="Avenir"/>
                <a:cs typeface="Avenir"/>
                <a:sym typeface="Avenir"/>
              </a:rPr>
              <a:t> vibe we wanted to express in our solution.</a:t>
            </a:r>
            <a:endParaRPr sz="1800">
              <a:solidFill>
                <a:srgbClr val="5B5E6C"/>
              </a:solidFill>
              <a:latin typeface="Avenir"/>
              <a:ea typeface="Avenir"/>
              <a:cs typeface="Avenir"/>
              <a:sym typeface="Avenir"/>
            </a:endParaRPr>
          </a:p>
          <a:p>
            <a:pPr indent="0" lvl="0" marL="0" rtl="0">
              <a:spcBef>
                <a:spcPts val="0"/>
              </a:spcBef>
              <a:spcAft>
                <a:spcPts val="0"/>
              </a:spcAft>
              <a:buNone/>
            </a:pPr>
            <a:r>
              <a:t/>
            </a:r>
            <a:endParaRPr>
              <a:latin typeface="Avenir"/>
              <a:ea typeface="Avenir"/>
              <a:cs typeface="Avenir"/>
              <a:sym typeface="Avenir"/>
            </a:endParaRPr>
          </a:p>
          <a:p>
            <a:pPr indent="0" lvl="0" marL="0" rtl="0">
              <a:spcBef>
                <a:spcPts val="0"/>
              </a:spcBef>
              <a:spcAft>
                <a:spcPts val="0"/>
              </a:spcAft>
              <a:buNone/>
            </a:pPr>
            <a:r>
              <a:t/>
            </a:r>
            <a:endParaRPr>
              <a:latin typeface="Avenir"/>
              <a:ea typeface="Avenir"/>
              <a:cs typeface="Avenir"/>
              <a:sym typeface="Avenir"/>
            </a:endParaRPr>
          </a:p>
        </p:txBody>
      </p:sp>
      <p:sp>
        <p:nvSpPr>
          <p:cNvPr id="174" name="Shape 17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5" name="Shape 175"/>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Screen Designs: Initial Iteration</a:t>
            </a:r>
            <a:endParaRPr>
              <a:solidFill>
                <a:srgbClr val="BB9DCA"/>
              </a:solidFill>
              <a:latin typeface="Avenir"/>
              <a:ea typeface="Avenir"/>
              <a:cs typeface="Avenir"/>
              <a:sym typeface="Avenir"/>
            </a:endParaRPr>
          </a:p>
        </p:txBody>
      </p:sp>
      <p:pic>
        <p:nvPicPr>
          <p:cNvPr id="181" name="Shape 181"/>
          <p:cNvPicPr preferRelativeResize="0"/>
          <p:nvPr/>
        </p:nvPicPr>
        <p:blipFill rotWithShape="1">
          <a:blip r:embed="rId3">
            <a:alphaModFix/>
          </a:blip>
          <a:srcRect b="52121" l="0" r="0" t="0"/>
          <a:stretch/>
        </p:blipFill>
        <p:spPr>
          <a:xfrm>
            <a:off x="50338" y="769075"/>
            <a:ext cx="9043330" cy="3100397"/>
          </a:xfrm>
          <a:prstGeom prst="rect">
            <a:avLst/>
          </a:prstGeom>
          <a:noFill/>
          <a:ln>
            <a:noFill/>
          </a:ln>
        </p:spPr>
      </p:pic>
      <p:sp>
        <p:nvSpPr>
          <p:cNvPr id="182" name="Shape 182"/>
          <p:cNvSpPr txBox="1"/>
          <p:nvPr/>
        </p:nvSpPr>
        <p:spPr>
          <a:xfrm>
            <a:off x="871550" y="3912746"/>
            <a:ext cx="7300800" cy="74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5B5E6C"/>
                </a:solidFill>
                <a:latin typeface="Avenir"/>
                <a:ea typeface="Avenir"/>
                <a:cs typeface="Avenir"/>
                <a:sym typeface="Avenir"/>
              </a:rPr>
              <a:t>These initial screen designs follow the </a:t>
            </a:r>
            <a:r>
              <a:rPr b="1" lang="en">
                <a:solidFill>
                  <a:srgbClr val="5B5E6C"/>
                </a:solidFill>
                <a:highlight>
                  <a:srgbClr val="C1E6E8"/>
                </a:highlight>
                <a:latin typeface="Avenir"/>
                <a:ea typeface="Avenir"/>
                <a:cs typeface="Avenir"/>
                <a:sym typeface="Avenir"/>
              </a:rPr>
              <a:t>onboarding</a:t>
            </a:r>
            <a:r>
              <a:rPr lang="en">
                <a:solidFill>
                  <a:srgbClr val="5B5E6C"/>
                </a:solidFill>
                <a:latin typeface="Avenir"/>
                <a:ea typeface="Avenir"/>
                <a:cs typeface="Avenir"/>
                <a:sym typeface="Avenir"/>
              </a:rPr>
              <a:t> process of introducing the user to the skin sensor and walking them through a brief skincare quiz.</a:t>
            </a:r>
            <a:endParaRPr>
              <a:solidFill>
                <a:srgbClr val="5B5E6C"/>
              </a:solidFill>
              <a:latin typeface="Avenir"/>
              <a:ea typeface="Avenir"/>
              <a:cs typeface="Avenir"/>
              <a:sym typeface="Avenir"/>
            </a:endParaRPr>
          </a:p>
        </p:txBody>
      </p:sp>
      <p:sp>
        <p:nvSpPr>
          <p:cNvPr id="183" name="Shape 183"/>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4" name="Shape 184"/>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Screen Designs: Initial Iteration</a:t>
            </a:r>
            <a:endParaRPr>
              <a:solidFill>
                <a:srgbClr val="BB9DCA"/>
              </a:solidFill>
              <a:latin typeface="Avenir"/>
              <a:ea typeface="Avenir"/>
              <a:cs typeface="Avenir"/>
              <a:sym typeface="Avenir"/>
            </a:endParaRPr>
          </a:p>
        </p:txBody>
      </p:sp>
      <p:pic>
        <p:nvPicPr>
          <p:cNvPr id="190" name="Shape 190"/>
          <p:cNvPicPr preferRelativeResize="0"/>
          <p:nvPr/>
        </p:nvPicPr>
        <p:blipFill rotWithShape="1">
          <a:blip r:embed="rId3">
            <a:alphaModFix/>
          </a:blip>
          <a:srcRect b="7560" l="0" r="0" t="45858"/>
          <a:stretch/>
        </p:blipFill>
        <p:spPr>
          <a:xfrm>
            <a:off x="50350" y="1038901"/>
            <a:ext cx="9043330" cy="3016300"/>
          </a:xfrm>
          <a:prstGeom prst="rect">
            <a:avLst/>
          </a:prstGeom>
          <a:noFill/>
          <a:ln>
            <a:noFill/>
          </a:ln>
        </p:spPr>
      </p:pic>
      <p:sp>
        <p:nvSpPr>
          <p:cNvPr id="191" name="Shape 191"/>
          <p:cNvSpPr txBox="1"/>
          <p:nvPr/>
        </p:nvSpPr>
        <p:spPr>
          <a:xfrm>
            <a:off x="871550" y="3912746"/>
            <a:ext cx="7300800" cy="74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5B5E6C"/>
                </a:solidFill>
                <a:latin typeface="Avenir"/>
                <a:ea typeface="Avenir"/>
                <a:cs typeface="Avenir"/>
                <a:sym typeface="Avenir"/>
              </a:rPr>
              <a:t>After the user has connected their skin sensor, they can scan it and view routines through their home page. The profile page consists of information about the user, their products, and their progress.</a:t>
            </a:r>
            <a:endParaRPr>
              <a:solidFill>
                <a:srgbClr val="5B5E6C"/>
              </a:solidFill>
              <a:latin typeface="Avenir"/>
              <a:ea typeface="Avenir"/>
              <a:cs typeface="Avenir"/>
              <a:sym typeface="Avenir"/>
            </a:endParaRPr>
          </a:p>
        </p:txBody>
      </p:sp>
      <p:sp>
        <p:nvSpPr>
          <p:cNvPr id="192" name="Shape 192"/>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3" name="Shape 193"/>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Physical Prototype: Initial Iteration</a:t>
            </a:r>
            <a:endParaRPr>
              <a:solidFill>
                <a:srgbClr val="BB9DCA"/>
              </a:solidFill>
              <a:latin typeface="Avenir"/>
              <a:ea typeface="Avenir"/>
              <a:cs typeface="Avenir"/>
              <a:sym typeface="Avenir"/>
            </a:endParaRPr>
          </a:p>
        </p:txBody>
      </p:sp>
      <p:pic>
        <p:nvPicPr>
          <p:cNvPr id="199" name="Shape 199"/>
          <p:cNvPicPr preferRelativeResize="0"/>
          <p:nvPr/>
        </p:nvPicPr>
        <p:blipFill>
          <a:blip r:embed="rId3">
            <a:alphaModFix/>
          </a:blip>
          <a:stretch>
            <a:fillRect/>
          </a:stretch>
        </p:blipFill>
        <p:spPr>
          <a:xfrm>
            <a:off x="678525" y="1115075"/>
            <a:ext cx="2297016" cy="1722743"/>
          </a:xfrm>
          <a:prstGeom prst="rect">
            <a:avLst/>
          </a:prstGeom>
          <a:noFill/>
          <a:ln>
            <a:noFill/>
          </a:ln>
        </p:spPr>
      </p:pic>
      <p:pic>
        <p:nvPicPr>
          <p:cNvPr id="200" name="Shape 200"/>
          <p:cNvPicPr preferRelativeResize="0"/>
          <p:nvPr/>
        </p:nvPicPr>
        <p:blipFill>
          <a:blip r:embed="rId4">
            <a:alphaModFix/>
          </a:blip>
          <a:stretch>
            <a:fillRect/>
          </a:stretch>
        </p:blipFill>
        <p:spPr>
          <a:xfrm>
            <a:off x="678530" y="2934140"/>
            <a:ext cx="2297016" cy="1722719"/>
          </a:xfrm>
          <a:prstGeom prst="rect">
            <a:avLst/>
          </a:prstGeom>
          <a:noFill/>
          <a:ln>
            <a:noFill/>
          </a:ln>
        </p:spPr>
      </p:pic>
      <p:pic>
        <p:nvPicPr>
          <p:cNvPr id="201" name="Shape 201"/>
          <p:cNvPicPr preferRelativeResize="0"/>
          <p:nvPr/>
        </p:nvPicPr>
        <p:blipFill>
          <a:blip r:embed="rId5">
            <a:alphaModFix/>
          </a:blip>
          <a:stretch>
            <a:fillRect/>
          </a:stretch>
        </p:blipFill>
        <p:spPr>
          <a:xfrm>
            <a:off x="3077182" y="1124995"/>
            <a:ext cx="2297016" cy="1722731"/>
          </a:xfrm>
          <a:prstGeom prst="rect">
            <a:avLst/>
          </a:prstGeom>
          <a:noFill/>
          <a:ln>
            <a:noFill/>
          </a:ln>
        </p:spPr>
      </p:pic>
      <p:pic>
        <p:nvPicPr>
          <p:cNvPr id="202" name="Shape 202"/>
          <p:cNvPicPr preferRelativeResize="0"/>
          <p:nvPr/>
        </p:nvPicPr>
        <p:blipFill>
          <a:blip r:embed="rId6">
            <a:alphaModFix/>
          </a:blip>
          <a:stretch>
            <a:fillRect/>
          </a:stretch>
        </p:blipFill>
        <p:spPr>
          <a:xfrm>
            <a:off x="3077184" y="2934120"/>
            <a:ext cx="2297016" cy="1722756"/>
          </a:xfrm>
          <a:prstGeom prst="rect">
            <a:avLst/>
          </a:prstGeom>
          <a:noFill/>
          <a:ln>
            <a:noFill/>
          </a:ln>
        </p:spPr>
      </p:pic>
      <p:sp>
        <p:nvSpPr>
          <p:cNvPr id="203" name="Shape 203"/>
          <p:cNvSpPr txBox="1"/>
          <p:nvPr/>
        </p:nvSpPr>
        <p:spPr>
          <a:xfrm>
            <a:off x="5560650" y="1115075"/>
            <a:ext cx="2547900" cy="3541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5B5E6C"/>
                </a:solidFill>
                <a:latin typeface="Avenir"/>
                <a:ea typeface="Avenir"/>
                <a:cs typeface="Avenir"/>
                <a:sym typeface="Avenir"/>
              </a:rPr>
              <a:t>The initial prototype focus was product accessibility and convenience. So our ideas were a routine organizer that connects to the mobile app, a skin scanner, and a product price and information scanner. We later decided to combine the ideas in connecting our app and </a:t>
            </a:r>
            <a:r>
              <a:rPr lang="en">
                <a:solidFill>
                  <a:srgbClr val="5B5E6C"/>
                </a:solidFill>
                <a:latin typeface="Avenir"/>
                <a:ea typeface="Avenir"/>
                <a:cs typeface="Avenir"/>
                <a:sym typeface="Avenir"/>
              </a:rPr>
              <a:t>skin</a:t>
            </a:r>
            <a:r>
              <a:rPr lang="en">
                <a:solidFill>
                  <a:srgbClr val="5B5E6C"/>
                </a:solidFill>
                <a:latin typeface="Avenir"/>
                <a:ea typeface="Avenir"/>
                <a:cs typeface="Avenir"/>
                <a:sym typeface="Avenir"/>
              </a:rPr>
              <a:t> scanner with our routine organizer to make all features accessible in one package.  </a:t>
            </a:r>
            <a:endParaRPr>
              <a:solidFill>
                <a:srgbClr val="5B5E6C"/>
              </a:solidFill>
              <a:latin typeface="Avenir"/>
              <a:ea typeface="Avenir"/>
              <a:cs typeface="Avenir"/>
              <a:sym typeface="Avenir"/>
            </a:endParaRPr>
          </a:p>
        </p:txBody>
      </p:sp>
      <p:sp>
        <p:nvSpPr>
          <p:cNvPr id="204" name="Shape 20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5" name="Shape 205"/>
          <p:cNvPicPr preferRelativeResize="0"/>
          <p:nvPr/>
        </p:nvPicPr>
        <p:blipFill rotWithShape="1">
          <a:blip r:embed="rId7">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3369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User Testing - Logistics</a:t>
            </a:r>
            <a:endParaRPr>
              <a:solidFill>
                <a:srgbClr val="BB9DCA"/>
              </a:solidFill>
              <a:latin typeface="Avenir"/>
              <a:ea typeface="Avenir"/>
              <a:cs typeface="Avenir"/>
              <a:sym typeface="Avenir"/>
            </a:endParaRPr>
          </a:p>
        </p:txBody>
      </p:sp>
      <p:sp>
        <p:nvSpPr>
          <p:cNvPr id="211" name="Shape 211"/>
          <p:cNvSpPr txBox="1"/>
          <p:nvPr>
            <p:ph idx="1" type="body"/>
          </p:nvPr>
        </p:nvSpPr>
        <p:spPr>
          <a:xfrm>
            <a:off x="2985775" y="1095850"/>
            <a:ext cx="5549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5B5E6C"/>
                </a:solidFill>
                <a:latin typeface="Avenir"/>
                <a:ea typeface="Avenir"/>
                <a:cs typeface="Avenir"/>
                <a:sym typeface="Avenir"/>
              </a:rPr>
              <a:t>We performed </a:t>
            </a:r>
            <a:r>
              <a:rPr b="1" lang="en" sz="1200">
                <a:solidFill>
                  <a:srgbClr val="5B5E6C"/>
                </a:solidFill>
                <a:highlight>
                  <a:srgbClr val="C1E6E8"/>
                </a:highlight>
                <a:latin typeface="Avenir"/>
                <a:ea typeface="Avenir"/>
                <a:cs typeface="Avenir"/>
                <a:sym typeface="Avenir"/>
              </a:rPr>
              <a:t>in-person </a:t>
            </a:r>
            <a:r>
              <a:rPr lang="en" sz="1200">
                <a:solidFill>
                  <a:srgbClr val="5B5E6C"/>
                </a:solidFill>
                <a:latin typeface="Avenir"/>
                <a:ea typeface="Avenir"/>
                <a:cs typeface="Avenir"/>
                <a:sym typeface="Avenir"/>
              </a:rPr>
              <a:t>user tests on both our </a:t>
            </a:r>
            <a:r>
              <a:rPr b="1" lang="en" sz="1200">
                <a:solidFill>
                  <a:srgbClr val="5B5E6C"/>
                </a:solidFill>
                <a:latin typeface="Avenir"/>
                <a:ea typeface="Avenir"/>
                <a:cs typeface="Avenir"/>
                <a:sym typeface="Avenir"/>
              </a:rPr>
              <a:t>mobile application design</a:t>
            </a:r>
            <a:r>
              <a:rPr lang="en" sz="1200">
                <a:solidFill>
                  <a:srgbClr val="5B5E6C"/>
                </a:solidFill>
                <a:latin typeface="Avenir"/>
                <a:ea typeface="Avenir"/>
                <a:cs typeface="Avenir"/>
                <a:sym typeface="Avenir"/>
              </a:rPr>
              <a:t> as well as our </a:t>
            </a:r>
            <a:r>
              <a:rPr b="1" lang="en" sz="1200">
                <a:solidFill>
                  <a:srgbClr val="5B5E6C"/>
                </a:solidFill>
                <a:latin typeface="Avenir"/>
                <a:ea typeface="Avenir"/>
                <a:cs typeface="Avenir"/>
                <a:sym typeface="Avenir"/>
              </a:rPr>
              <a:t>physical prototype design</a:t>
            </a:r>
            <a:r>
              <a:rPr lang="en" sz="1200">
                <a:solidFill>
                  <a:srgbClr val="5B5E6C"/>
                </a:solidFill>
                <a:latin typeface="Avenir"/>
                <a:ea typeface="Avenir"/>
                <a:cs typeface="Avenir"/>
                <a:sym typeface="Avenir"/>
              </a:rPr>
              <a:t>. </a:t>
            </a:r>
            <a:endParaRPr sz="1200">
              <a:solidFill>
                <a:srgbClr val="5B5E6C"/>
              </a:solidFill>
              <a:latin typeface="Avenir"/>
              <a:ea typeface="Avenir"/>
              <a:cs typeface="Avenir"/>
              <a:sym typeface="Avenir"/>
            </a:endParaRPr>
          </a:p>
          <a:p>
            <a:pPr indent="0" lvl="0" marL="0">
              <a:spcBef>
                <a:spcPts val="1600"/>
              </a:spcBef>
              <a:spcAft>
                <a:spcPts val="0"/>
              </a:spcAft>
              <a:buNone/>
            </a:pPr>
            <a:r>
              <a:rPr lang="en" sz="1200">
                <a:solidFill>
                  <a:srgbClr val="5B5E6C"/>
                </a:solidFill>
                <a:latin typeface="Avenir"/>
                <a:ea typeface="Avenir"/>
                <a:cs typeface="Avenir"/>
                <a:sym typeface="Avenir"/>
              </a:rPr>
              <a:t>We had 3 different users (novice, semi-novice, &amp; skincare enthusiast) test both the mobile and physical prototypes. Since we have interviewed these users before, we decided to contact them again to test this prototype.</a:t>
            </a:r>
            <a:endParaRPr sz="1200">
              <a:solidFill>
                <a:srgbClr val="5B5E6C"/>
              </a:solidFill>
              <a:latin typeface="Avenir"/>
              <a:ea typeface="Avenir"/>
              <a:cs typeface="Avenir"/>
              <a:sym typeface="Avenir"/>
            </a:endParaRPr>
          </a:p>
          <a:p>
            <a:pPr indent="0" lvl="0" marL="0">
              <a:spcBef>
                <a:spcPts val="1600"/>
              </a:spcBef>
              <a:spcAft>
                <a:spcPts val="0"/>
              </a:spcAft>
              <a:buNone/>
            </a:pPr>
            <a:r>
              <a:rPr lang="en" sz="1200">
                <a:solidFill>
                  <a:srgbClr val="5B5E6C"/>
                </a:solidFill>
                <a:latin typeface="Avenir"/>
                <a:ea typeface="Avenir"/>
                <a:cs typeface="Avenir"/>
                <a:sym typeface="Avenir"/>
              </a:rPr>
              <a:t>We provided the following </a:t>
            </a:r>
            <a:r>
              <a:rPr b="1" lang="en" sz="1200">
                <a:solidFill>
                  <a:srgbClr val="5B5E6C"/>
                </a:solidFill>
                <a:highlight>
                  <a:srgbClr val="C1E6E8"/>
                </a:highlight>
                <a:latin typeface="Avenir"/>
                <a:ea typeface="Avenir"/>
                <a:cs typeface="Avenir"/>
                <a:sym typeface="Avenir"/>
              </a:rPr>
              <a:t>set tasks</a:t>
            </a:r>
            <a:r>
              <a:rPr b="1" lang="en" sz="1200">
                <a:solidFill>
                  <a:srgbClr val="5B5E6C"/>
                </a:solidFill>
                <a:latin typeface="Avenir"/>
                <a:ea typeface="Avenir"/>
                <a:cs typeface="Avenir"/>
                <a:sym typeface="Avenir"/>
              </a:rPr>
              <a:t> </a:t>
            </a:r>
            <a:r>
              <a:rPr lang="en" sz="1200">
                <a:solidFill>
                  <a:srgbClr val="5B5E6C"/>
                </a:solidFill>
                <a:latin typeface="Avenir"/>
                <a:ea typeface="Avenir"/>
                <a:cs typeface="Avenir"/>
                <a:sym typeface="Avenir"/>
              </a:rPr>
              <a:t>for all users in order to maintain consistency:</a:t>
            </a:r>
            <a:endParaRPr sz="1200">
              <a:solidFill>
                <a:srgbClr val="5B5E6C"/>
              </a:solidFill>
              <a:latin typeface="Avenir"/>
              <a:ea typeface="Avenir"/>
              <a:cs typeface="Avenir"/>
              <a:sym typeface="Avenir"/>
            </a:endParaRPr>
          </a:p>
          <a:p>
            <a:pPr indent="-304800" lvl="0" marL="1371600" rtl="0">
              <a:spcBef>
                <a:spcPts val="1600"/>
              </a:spcBef>
              <a:spcAft>
                <a:spcPts val="0"/>
              </a:spcAft>
              <a:buClr>
                <a:srgbClr val="5B5E6C"/>
              </a:buClr>
              <a:buSzPts val="1200"/>
              <a:buFont typeface="Avenir"/>
              <a:buAutoNum type="arabicPeriod"/>
            </a:pPr>
            <a:r>
              <a:rPr lang="en" sz="1200">
                <a:solidFill>
                  <a:srgbClr val="5B5E6C"/>
                </a:solidFill>
                <a:latin typeface="Avenir"/>
                <a:ea typeface="Avenir"/>
                <a:cs typeface="Avenir"/>
                <a:sym typeface="Avenir"/>
              </a:rPr>
              <a:t>Login to the application and connect your skin sensor.</a:t>
            </a:r>
            <a:endParaRPr sz="1200">
              <a:solidFill>
                <a:srgbClr val="5B5E6C"/>
              </a:solidFill>
              <a:latin typeface="Avenir"/>
              <a:ea typeface="Avenir"/>
              <a:cs typeface="Avenir"/>
              <a:sym typeface="Avenir"/>
            </a:endParaRPr>
          </a:p>
          <a:p>
            <a:pPr indent="-304800" lvl="0" marL="1371600" rtl="0">
              <a:spcBef>
                <a:spcPts val="0"/>
              </a:spcBef>
              <a:spcAft>
                <a:spcPts val="0"/>
              </a:spcAft>
              <a:buClr>
                <a:srgbClr val="5B5E6C"/>
              </a:buClr>
              <a:buSzPts val="1200"/>
              <a:buFont typeface="Avenir"/>
              <a:buAutoNum type="arabicPeriod"/>
            </a:pPr>
            <a:r>
              <a:rPr lang="en" sz="1200">
                <a:solidFill>
                  <a:srgbClr val="5B5E6C"/>
                </a:solidFill>
                <a:latin typeface="Avenir"/>
                <a:ea typeface="Avenir"/>
                <a:cs typeface="Avenir"/>
                <a:sym typeface="Avenir"/>
              </a:rPr>
              <a:t>Scan your face and find your results.</a:t>
            </a:r>
            <a:endParaRPr sz="1200">
              <a:solidFill>
                <a:srgbClr val="5B5E6C"/>
              </a:solidFill>
              <a:latin typeface="Avenir"/>
              <a:ea typeface="Avenir"/>
              <a:cs typeface="Avenir"/>
              <a:sym typeface="Avenir"/>
            </a:endParaRPr>
          </a:p>
          <a:p>
            <a:pPr indent="-304800" lvl="0" marL="1371600" rtl="0">
              <a:spcBef>
                <a:spcPts val="0"/>
              </a:spcBef>
              <a:spcAft>
                <a:spcPts val="0"/>
              </a:spcAft>
              <a:buClr>
                <a:srgbClr val="5B5E6C"/>
              </a:buClr>
              <a:buSzPts val="1200"/>
              <a:buFont typeface="Avenir"/>
              <a:buAutoNum type="arabicPeriod"/>
            </a:pPr>
            <a:r>
              <a:rPr lang="en" sz="1200">
                <a:solidFill>
                  <a:srgbClr val="5B5E6C"/>
                </a:solidFill>
                <a:latin typeface="Avenir"/>
                <a:ea typeface="Avenir"/>
                <a:cs typeface="Avenir"/>
                <a:sym typeface="Avenir"/>
              </a:rPr>
              <a:t>Find your recommended Cleansing Routine.</a:t>
            </a:r>
            <a:endParaRPr sz="1200">
              <a:solidFill>
                <a:srgbClr val="5B5E6C"/>
              </a:solidFill>
              <a:latin typeface="Avenir"/>
              <a:ea typeface="Avenir"/>
              <a:cs typeface="Avenir"/>
              <a:sym typeface="Avenir"/>
            </a:endParaRPr>
          </a:p>
          <a:p>
            <a:pPr indent="-304800" lvl="0" marL="1371600" rtl="0">
              <a:spcBef>
                <a:spcPts val="0"/>
              </a:spcBef>
              <a:spcAft>
                <a:spcPts val="0"/>
              </a:spcAft>
              <a:buClr>
                <a:srgbClr val="5B5E6C"/>
              </a:buClr>
              <a:buSzPts val="1200"/>
              <a:buFont typeface="Avenir"/>
              <a:buAutoNum type="arabicPeriod"/>
            </a:pPr>
            <a:r>
              <a:rPr lang="en" sz="1200">
                <a:solidFill>
                  <a:srgbClr val="5B5E6C"/>
                </a:solidFill>
                <a:latin typeface="Avenir"/>
                <a:ea typeface="Avenir"/>
                <a:cs typeface="Avenir"/>
                <a:sym typeface="Avenir"/>
              </a:rPr>
              <a:t>Find your recommended product that is good for Dry Skin.</a:t>
            </a:r>
            <a:endParaRPr sz="1200">
              <a:solidFill>
                <a:srgbClr val="5B5E6C"/>
              </a:solidFill>
              <a:latin typeface="Avenir"/>
              <a:ea typeface="Avenir"/>
              <a:cs typeface="Avenir"/>
              <a:sym typeface="Avenir"/>
            </a:endParaRPr>
          </a:p>
          <a:p>
            <a:pPr indent="-304800" lvl="0" marL="1371600" rtl="0">
              <a:spcBef>
                <a:spcPts val="0"/>
              </a:spcBef>
              <a:spcAft>
                <a:spcPts val="0"/>
              </a:spcAft>
              <a:buClr>
                <a:srgbClr val="5B5E6C"/>
              </a:buClr>
              <a:buSzPts val="1200"/>
              <a:buFont typeface="Avenir"/>
              <a:buAutoNum type="arabicPeriod"/>
            </a:pPr>
            <a:r>
              <a:rPr lang="en" sz="1200">
                <a:solidFill>
                  <a:srgbClr val="5B5E6C"/>
                </a:solidFill>
                <a:latin typeface="Avenir"/>
                <a:ea typeface="Avenir"/>
                <a:cs typeface="Avenir"/>
                <a:sym typeface="Avenir"/>
              </a:rPr>
              <a:t>View your skin scan detail from March 1st, 2018. </a:t>
            </a:r>
            <a:endParaRPr sz="1200">
              <a:solidFill>
                <a:srgbClr val="5B5E6C"/>
              </a:solidFill>
              <a:latin typeface="Avenir"/>
              <a:ea typeface="Avenir"/>
              <a:cs typeface="Avenir"/>
              <a:sym typeface="Avenir"/>
            </a:endParaRPr>
          </a:p>
        </p:txBody>
      </p:sp>
      <p:pic>
        <p:nvPicPr>
          <p:cNvPr id="212" name="Shape 212"/>
          <p:cNvPicPr preferRelativeResize="0"/>
          <p:nvPr/>
        </p:nvPicPr>
        <p:blipFill>
          <a:blip r:embed="rId3">
            <a:alphaModFix/>
          </a:blip>
          <a:stretch>
            <a:fillRect/>
          </a:stretch>
        </p:blipFill>
        <p:spPr>
          <a:xfrm>
            <a:off x="671825" y="1095850"/>
            <a:ext cx="2177096" cy="1632822"/>
          </a:xfrm>
          <a:prstGeom prst="rect">
            <a:avLst/>
          </a:prstGeom>
          <a:noFill/>
          <a:ln>
            <a:noFill/>
          </a:ln>
        </p:spPr>
      </p:pic>
      <p:pic>
        <p:nvPicPr>
          <p:cNvPr id="213" name="Shape 213"/>
          <p:cNvPicPr preferRelativeResize="0"/>
          <p:nvPr/>
        </p:nvPicPr>
        <p:blipFill>
          <a:blip r:embed="rId4">
            <a:alphaModFix/>
          </a:blip>
          <a:stretch>
            <a:fillRect/>
          </a:stretch>
        </p:blipFill>
        <p:spPr>
          <a:xfrm>
            <a:off x="671825" y="2805619"/>
            <a:ext cx="2177096" cy="1632828"/>
          </a:xfrm>
          <a:prstGeom prst="rect">
            <a:avLst/>
          </a:prstGeom>
          <a:noFill/>
          <a:ln>
            <a:noFill/>
          </a:ln>
        </p:spPr>
      </p:pic>
      <p:sp>
        <p:nvSpPr>
          <p:cNvPr id="214" name="Shape 21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15" name="Shape 215"/>
          <p:cNvPicPr preferRelativeResize="0"/>
          <p:nvPr/>
        </p:nvPicPr>
        <p:blipFill rotWithShape="1">
          <a:blip r:embed="rId5">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User Tests </a:t>
            </a:r>
            <a:r>
              <a:rPr lang="en">
                <a:solidFill>
                  <a:srgbClr val="BB9DCA"/>
                </a:solidFill>
                <a:latin typeface="Avenir"/>
                <a:ea typeface="Avenir"/>
                <a:cs typeface="Avenir"/>
                <a:sym typeface="Avenir"/>
              </a:rPr>
              <a:t>- Application Prototype</a:t>
            </a:r>
            <a:endParaRPr>
              <a:solidFill>
                <a:srgbClr val="BB9DCA"/>
              </a:solidFill>
              <a:latin typeface="Avenir"/>
              <a:ea typeface="Avenir"/>
              <a:cs typeface="Avenir"/>
              <a:sym typeface="Avenir"/>
            </a:endParaRPr>
          </a:p>
        </p:txBody>
      </p:sp>
      <p:sp>
        <p:nvSpPr>
          <p:cNvPr id="221" name="Shape 221"/>
          <p:cNvSpPr txBox="1"/>
          <p:nvPr>
            <p:ph idx="1" type="body"/>
          </p:nvPr>
        </p:nvSpPr>
        <p:spPr>
          <a:xfrm>
            <a:off x="311700" y="1152475"/>
            <a:ext cx="2707200" cy="354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8A90B5"/>
                </a:solidFill>
                <a:latin typeface="Avenir"/>
                <a:ea typeface="Avenir"/>
                <a:cs typeface="Avenir"/>
                <a:sym typeface="Avenir"/>
              </a:rPr>
              <a:t>Person A: Novice 	</a:t>
            </a:r>
            <a:endParaRPr>
              <a:solidFill>
                <a:srgbClr val="8A90B5"/>
              </a:solidFill>
              <a:latin typeface="Avenir"/>
              <a:ea typeface="Avenir"/>
              <a:cs typeface="Avenir"/>
              <a:sym typeface="Avenir"/>
            </a:endParaRPr>
          </a:p>
          <a:p>
            <a:pPr indent="0" lvl="0" marL="0">
              <a:spcBef>
                <a:spcPts val="1600"/>
              </a:spcBef>
              <a:spcAft>
                <a:spcPts val="1600"/>
              </a:spcAft>
              <a:buNone/>
            </a:pPr>
            <a:r>
              <a:rPr lang="en" sz="1100">
                <a:solidFill>
                  <a:srgbClr val="5B5E6C"/>
                </a:solidFill>
                <a:latin typeface="Avenir"/>
                <a:ea typeface="Avenir"/>
                <a:cs typeface="Avenir"/>
                <a:sym typeface="Avenir"/>
              </a:rPr>
              <a:t>Person A found the onboarding quiz confusing and thought that the application would be in charge of telling user their skin condition instead of user inputting it in the beginning. He skipped the </a:t>
            </a:r>
            <a:r>
              <a:rPr lang="en" sz="1100">
                <a:solidFill>
                  <a:srgbClr val="5B5E6C"/>
                </a:solidFill>
                <a:latin typeface="Avenir"/>
                <a:ea typeface="Avenir"/>
                <a:cs typeface="Avenir"/>
                <a:sym typeface="Avenir"/>
              </a:rPr>
              <a:t>onboarding</a:t>
            </a:r>
            <a:r>
              <a:rPr lang="en" sz="1100">
                <a:solidFill>
                  <a:srgbClr val="5B5E6C"/>
                </a:solidFill>
                <a:latin typeface="Avenir"/>
                <a:ea typeface="Avenir"/>
                <a:cs typeface="Avenir"/>
                <a:sym typeface="Avenir"/>
              </a:rPr>
              <a:t> quiz completely. He thought the static menu on the bottom was helpful for navigating to the scanner and seeing results. He liked how the recommended products go within a description for their skin type. He noted that the logo for the application may be more feminine than unisex. </a:t>
            </a:r>
            <a:endParaRPr sz="1100">
              <a:solidFill>
                <a:srgbClr val="5B5E6C"/>
              </a:solidFill>
              <a:latin typeface="Avenir"/>
              <a:ea typeface="Avenir"/>
              <a:cs typeface="Avenir"/>
              <a:sym typeface="Avenir"/>
            </a:endParaRPr>
          </a:p>
        </p:txBody>
      </p:sp>
      <p:sp>
        <p:nvSpPr>
          <p:cNvPr id="222" name="Shape 222"/>
          <p:cNvSpPr txBox="1"/>
          <p:nvPr>
            <p:ph idx="1" type="body"/>
          </p:nvPr>
        </p:nvSpPr>
        <p:spPr>
          <a:xfrm>
            <a:off x="3094825" y="1152475"/>
            <a:ext cx="27072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solidFill>
                  <a:srgbClr val="8A90B5"/>
                </a:solidFill>
                <a:latin typeface="Avenir"/>
                <a:ea typeface="Avenir"/>
                <a:cs typeface="Avenir"/>
                <a:sym typeface="Avenir"/>
              </a:rPr>
              <a:t>Person B: Novice </a:t>
            </a:r>
            <a:r>
              <a:rPr lang="en">
                <a:latin typeface="Avenir"/>
                <a:ea typeface="Avenir"/>
                <a:cs typeface="Avenir"/>
                <a:sym typeface="Avenir"/>
              </a:rPr>
              <a:t>	</a:t>
            </a:r>
            <a:endParaRPr>
              <a:latin typeface="Avenir"/>
              <a:ea typeface="Avenir"/>
              <a:cs typeface="Avenir"/>
              <a:sym typeface="Avenir"/>
            </a:endParaRPr>
          </a:p>
          <a:p>
            <a:pPr indent="0" lvl="0" marL="0" rtl="0">
              <a:lnSpc>
                <a:spcPct val="100000"/>
              </a:lnSpc>
              <a:spcBef>
                <a:spcPts val="1600"/>
              </a:spcBef>
              <a:spcAft>
                <a:spcPts val="1600"/>
              </a:spcAft>
              <a:buNone/>
            </a:pPr>
            <a:r>
              <a:rPr lang="en" sz="1100">
                <a:solidFill>
                  <a:srgbClr val="5B5E6C"/>
                </a:solidFill>
                <a:latin typeface="Avenir"/>
                <a:ea typeface="Avenir"/>
                <a:cs typeface="Avenir"/>
                <a:sym typeface="Avenir"/>
              </a:rPr>
              <a:t>Person B thought the onboarding page was “simple and easy to navigate” but didn’t think it was necessary with the scanner. She liked the modules that could pop up and show what each step in the routine meant but found the icons to be unclear as to whether they were clickable or not. She requested information on one of the icons in the menu bar and explained that it was not intuitive enough to stand by itself (she struggled to understand the Scan History button which was represented by a check mark inside a circle). </a:t>
            </a:r>
            <a:endParaRPr sz="1100">
              <a:solidFill>
                <a:srgbClr val="5B5E6C"/>
              </a:solidFill>
              <a:latin typeface="Avenir"/>
              <a:ea typeface="Avenir"/>
              <a:cs typeface="Avenir"/>
              <a:sym typeface="Avenir"/>
            </a:endParaRPr>
          </a:p>
        </p:txBody>
      </p:sp>
      <p:sp>
        <p:nvSpPr>
          <p:cNvPr id="223" name="Shape 223"/>
          <p:cNvSpPr txBox="1"/>
          <p:nvPr>
            <p:ph idx="1" type="body"/>
          </p:nvPr>
        </p:nvSpPr>
        <p:spPr>
          <a:xfrm>
            <a:off x="5877950" y="1152475"/>
            <a:ext cx="27072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8A90B5"/>
                </a:solidFill>
                <a:latin typeface="Avenir"/>
                <a:ea typeface="Avenir"/>
                <a:cs typeface="Avenir"/>
                <a:sym typeface="Avenir"/>
              </a:rPr>
              <a:t>Person C: Experienced</a:t>
            </a:r>
            <a:endParaRPr>
              <a:solidFill>
                <a:srgbClr val="8A90B5"/>
              </a:solidFill>
              <a:latin typeface="Avenir"/>
              <a:ea typeface="Avenir"/>
              <a:cs typeface="Avenir"/>
              <a:sym typeface="Avenir"/>
            </a:endParaRPr>
          </a:p>
          <a:p>
            <a:pPr indent="0" lvl="0" marL="0" rtl="0">
              <a:lnSpc>
                <a:spcPct val="100000"/>
              </a:lnSpc>
              <a:spcBef>
                <a:spcPts val="1600"/>
              </a:spcBef>
              <a:spcAft>
                <a:spcPts val="1600"/>
              </a:spcAft>
              <a:buNone/>
            </a:pPr>
            <a:r>
              <a:rPr lang="en" sz="1100">
                <a:solidFill>
                  <a:srgbClr val="5B5E6C"/>
                </a:solidFill>
                <a:latin typeface="Avenir"/>
                <a:ea typeface="Avenir"/>
                <a:cs typeface="Avenir"/>
                <a:sym typeface="Avenir"/>
              </a:rPr>
              <a:t>Person C liked the onboarding quiz but was concerned that others might input wrong answers, also thought scanner should do the job. She thought the label to scan on the Scanner page was inconsistent with the action as it said “Connect” but it is actually preparing to scan. She breezed through the results and products page and noted that while she liked being able to see the progress tracked on the calendar, she believed few users would remember to input their status every single day. She also mentioned the importance of using more intuitive icons (again pointed      out the scan results icon). </a:t>
            </a:r>
            <a:endParaRPr sz="1100">
              <a:solidFill>
                <a:srgbClr val="5B5E6C"/>
              </a:solidFill>
              <a:latin typeface="Avenir"/>
              <a:ea typeface="Avenir"/>
              <a:cs typeface="Avenir"/>
              <a:sym typeface="Avenir"/>
            </a:endParaRPr>
          </a:p>
        </p:txBody>
      </p:sp>
      <p:sp>
        <p:nvSpPr>
          <p:cNvPr id="224" name="Shape 22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5" name="Shape 225"/>
          <p:cNvPicPr preferRelativeResize="0"/>
          <p:nvPr/>
        </p:nvPicPr>
        <p:blipFill rotWithShape="1">
          <a:blip r:embed="rId3">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User Tests - Physical Prototype</a:t>
            </a:r>
            <a:endParaRPr>
              <a:solidFill>
                <a:srgbClr val="BB9DCA"/>
              </a:solidFill>
              <a:latin typeface="Avenir"/>
              <a:ea typeface="Avenir"/>
              <a:cs typeface="Avenir"/>
              <a:sym typeface="Avenir"/>
            </a:endParaRPr>
          </a:p>
        </p:txBody>
      </p:sp>
      <p:sp>
        <p:nvSpPr>
          <p:cNvPr id="231" name="Shape 231"/>
          <p:cNvSpPr txBox="1"/>
          <p:nvPr>
            <p:ph idx="1" type="body"/>
          </p:nvPr>
        </p:nvSpPr>
        <p:spPr>
          <a:xfrm>
            <a:off x="311700" y="1152475"/>
            <a:ext cx="27072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8A90B5"/>
                </a:solidFill>
                <a:latin typeface="Avenir"/>
                <a:ea typeface="Avenir"/>
                <a:cs typeface="Avenir"/>
                <a:sym typeface="Avenir"/>
              </a:rPr>
              <a:t>Person A</a:t>
            </a:r>
            <a:endParaRPr>
              <a:solidFill>
                <a:srgbClr val="8A90B5"/>
              </a:solidFill>
              <a:latin typeface="Avenir"/>
              <a:ea typeface="Avenir"/>
              <a:cs typeface="Avenir"/>
              <a:sym typeface="Avenir"/>
            </a:endParaRPr>
          </a:p>
          <a:p>
            <a:pPr indent="0" lvl="0" marL="0" rtl="0">
              <a:spcBef>
                <a:spcPts val="1600"/>
              </a:spcBef>
              <a:spcAft>
                <a:spcPts val="1600"/>
              </a:spcAft>
              <a:buNone/>
            </a:pPr>
            <a:r>
              <a:rPr lang="en" sz="1100">
                <a:solidFill>
                  <a:srgbClr val="5B5E6C"/>
                </a:solidFill>
                <a:latin typeface="Avenir"/>
                <a:ea typeface="Avenir"/>
                <a:cs typeface="Avenir"/>
                <a:sym typeface="Avenir"/>
              </a:rPr>
              <a:t>Person A found the scanner prototype really interesting and said it look similar to something he has seen before (“Clarisonic”) so he thought it was intuitive to “put it to his face”. He liked the portability of the scanner and the compatibility of the application with the physical scanner. He noted the convenience of the routine tray and how it can function as both a storage unit and a reminder device to utilize products and complete a routine. He thought it might be too bulky for users like himself who don’t want to use too many products. </a:t>
            </a:r>
            <a:endParaRPr sz="1100">
              <a:solidFill>
                <a:srgbClr val="5B5E6C"/>
              </a:solidFill>
              <a:latin typeface="Avenir"/>
              <a:ea typeface="Avenir"/>
              <a:cs typeface="Avenir"/>
              <a:sym typeface="Avenir"/>
            </a:endParaRPr>
          </a:p>
        </p:txBody>
      </p:sp>
      <p:sp>
        <p:nvSpPr>
          <p:cNvPr id="232" name="Shape 232"/>
          <p:cNvSpPr txBox="1"/>
          <p:nvPr>
            <p:ph idx="1" type="body"/>
          </p:nvPr>
        </p:nvSpPr>
        <p:spPr>
          <a:xfrm>
            <a:off x="3218400" y="1152475"/>
            <a:ext cx="27072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8A90B5"/>
                </a:solidFill>
                <a:latin typeface="Avenir"/>
                <a:ea typeface="Avenir"/>
                <a:cs typeface="Avenir"/>
                <a:sym typeface="Avenir"/>
              </a:rPr>
              <a:t>Person B</a:t>
            </a:r>
            <a:endParaRPr>
              <a:solidFill>
                <a:srgbClr val="8A90B5"/>
              </a:solidFill>
              <a:latin typeface="Avenir"/>
              <a:ea typeface="Avenir"/>
              <a:cs typeface="Avenir"/>
              <a:sym typeface="Avenir"/>
            </a:endParaRPr>
          </a:p>
          <a:p>
            <a:pPr indent="0" lvl="0" marL="0" rtl="0">
              <a:lnSpc>
                <a:spcPct val="100000"/>
              </a:lnSpc>
              <a:spcBef>
                <a:spcPts val="1600"/>
              </a:spcBef>
              <a:spcAft>
                <a:spcPts val="1600"/>
              </a:spcAft>
              <a:buNone/>
            </a:pPr>
            <a:r>
              <a:rPr lang="en" sz="1100">
                <a:solidFill>
                  <a:srgbClr val="5B5E6C"/>
                </a:solidFill>
                <a:latin typeface="Avenir"/>
                <a:ea typeface="Avenir"/>
                <a:cs typeface="Avenir"/>
                <a:sym typeface="Avenir"/>
              </a:rPr>
              <a:t>Person B also mentioned “Clarisonic” when seeing the scanner prototype and liked how “simple” it was with only an “On/Off” button and “nothing else that’s confusing”. She also liked the routine tray but like Person A, noted that the size would have to vary per user as some users may be interested in more products than others. She explained that the prototype should have a green light since the scan instructions say to look for a green light (“put a green dot in the prototype). We added this change for our next user Person C. </a:t>
            </a:r>
            <a:endParaRPr sz="1100">
              <a:solidFill>
                <a:srgbClr val="5B5E6C"/>
              </a:solidFill>
              <a:latin typeface="Avenir"/>
              <a:ea typeface="Avenir"/>
              <a:cs typeface="Avenir"/>
              <a:sym typeface="Avenir"/>
            </a:endParaRPr>
          </a:p>
        </p:txBody>
      </p:sp>
      <p:sp>
        <p:nvSpPr>
          <p:cNvPr id="233" name="Shape 233"/>
          <p:cNvSpPr txBox="1"/>
          <p:nvPr>
            <p:ph idx="1" type="body"/>
          </p:nvPr>
        </p:nvSpPr>
        <p:spPr>
          <a:xfrm>
            <a:off x="6125100" y="1121575"/>
            <a:ext cx="27072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8A90B5"/>
                </a:solidFill>
                <a:latin typeface="Avenir"/>
                <a:ea typeface="Avenir"/>
                <a:cs typeface="Avenir"/>
                <a:sym typeface="Avenir"/>
              </a:rPr>
              <a:t>Person C</a:t>
            </a:r>
            <a:endParaRPr>
              <a:solidFill>
                <a:srgbClr val="8A90B5"/>
              </a:solidFill>
              <a:latin typeface="Avenir"/>
              <a:ea typeface="Avenir"/>
              <a:cs typeface="Avenir"/>
              <a:sym typeface="Avenir"/>
            </a:endParaRPr>
          </a:p>
          <a:p>
            <a:pPr indent="0" lvl="0" marL="0" rtl="0">
              <a:lnSpc>
                <a:spcPct val="100000"/>
              </a:lnSpc>
              <a:spcBef>
                <a:spcPts val="1600"/>
              </a:spcBef>
              <a:spcAft>
                <a:spcPts val="1600"/>
              </a:spcAft>
              <a:buNone/>
            </a:pPr>
            <a:r>
              <a:rPr lang="en" sz="1100">
                <a:solidFill>
                  <a:srgbClr val="5B5E6C"/>
                </a:solidFill>
                <a:latin typeface="Avenir"/>
                <a:ea typeface="Avenir"/>
                <a:cs typeface="Avenir"/>
                <a:sym typeface="Avenir"/>
              </a:rPr>
              <a:t>Person C like the size and portability of the scanner but noted that it might be easily lost if it was so small. She explained that although it is portable, many users might just use it at home or in their own personal space as opposed to bringing it out to use during the day. She liked the simple design with the “On/Off” buttons and agreed with Person B that there shouldn’t be more buttons or else it would be confusing. She has used a color match scanner and noted that the top of the scanner should be waterproof so the user can          wipe or wash it after uses. </a:t>
            </a:r>
            <a:endParaRPr sz="1100">
              <a:solidFill>
                <a:srgbClr val="5B5E6C"/>
              </a:solidFill>
              <a:latin typeface="Avenir"/>
              <a:ea typeface="Avenir"/>
              <a:cs typeface="Avenir"/>
              <a:sym typeface="Avenir"/>
            </a:endParaRPr>
          </a:p>
        </p:txBody>
      </p:sp>
      <p:sp>
        <p:nvSpPr>
          <p:cNvPr id="234" name="Shape 23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5" name="Shape 235"/>
          <p:cNvPicPr preferRelativeResize="0"/>
          <p:nvPr/>
        </p:nvPicPr>
        <p:blipFill rotWithShape="1">
          <a:blip r:embed="rId3">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Key Insights &amp; Design Decisions</a:t>
            </a:r>
            <a:endParaRPr>
              <a:solidFill>
                <a:srgbClr val="BB9DCA"/>
              </a:solidFill>
              <a:latin typeface="Avenir"/>
              <a:ea typeface="Avenir"/>
              <a:cs typeface="Avenir"/>
              <a:sym typeface="Avenir"/>
            </a:endParaRPr>
          </a:p>
        </p:txBody>
      </p:sp>
      <p:sp>
        <p:nvSpPr>
          <p:cNvPr id="241" name="Shape 241"/>
          <p:cNvSpPr txBox="1"/>
          <p:nvPr/>
        </p:nvSpPr>
        <p:spPr>
          <a:xfrm>
            <a:off x="450775" y="1171575"/>
            <a:ext cx="7901100" cy="3429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5B5E6C"/>
              </a:buClr>
              <a:buSzPts val="1400"/>
              <a:buFont typeface="Avenir"/>
              <a:buChar char="●"/>
            </a:pPr>
            <a:r>
              <a:rPr lang="en">
                <a:solidFill>
                  <a:srgbClr val="5B5E6C"/>
                </a:solidFill>
                <a:latin typeface="Avenir"/>
                <a:ea typeface="Avenir"/>
                <a:cs typeface="Avenir"/>
                <a:sym typeface="Avenir"/>
              </a:rPr>
              <a:t>After the initial iteration of screen designs, we received feedback through our user tests that the </a:t>
            </a:r>
            <a:r>
              <a:rPr b="1" lang="en">
                <a:solidFill>
                  <a:srgbClr val="5B5E6C"/>
                </a:solidFill>
                <a:highlight>
                  <a:srgbClr val="C1E6E8"/>
                </a:highlight>
                <a:latin typeface="Avenir"/>
                <a:ea typeface="Avenir"/>
                <a:cs typeface="Avenir"/>
                <a:sym typeface="Avenir"/>
              </a:rPr>
              <a:t>onboarding quiz</a:t>
            </a:r>
            <a:r>
              <a:rPr lang="en">
                <a:solidFill>
                  <a:srgbClr val="5B5E6C"/>
                </a:solidFill>
                <a:latin typeface="Avenir"/>
                <a:ea typeface="Avenir"/>
                <a:cs typeface="Avenir"/>
                <a:sym typeface="Avenir"/>
              </a:rPr>
              <a:t> was not effective as a lot of users were new to skincare and skipped most questions. As a result, we chose to omit that part of onboarding and familiarize users with the sensor to focus on the results that the scan would provide.</a:t>
            </a:r>
            <a:endParaRPr>
              <a:solidFill>
                <a:srgbClr val="5B5E6C"/>
              </a:solidFill>
              <a:latin typeface="Avenir"/>
              <a:ea typeface="Avenir"/>
              <a:cs typeface="Avenir"/>
              <a:sym typeface="Avenir"/>
            </a:endParaRPr>
          </a:p>
          <a:p>
            <a:pPr indent="-317500" lvl="0" marL="457200" rtl="0">
              <a:spcBef>
                <a:spcPts val="0"/>
              </a:spcBef>
              <a:spcAft>
                <a:spcPts val="0"/>
              </a:spcAft>
              <a:buClr>
                <a:srgbClr val="5B5E6C"/>
              </a:buClr>
              <a:buSzPts val="1400"/>
              <a:buFont typeface="Avenir"/>
              <a:buChar char="●"/>
            </a:pPr>
            <a:r>
              <a:rPr lang="en">
                <a:solidFill>
                  <a:srgbClr val="5B5E6C"/>
                </a:solidFill>
                <a:latin typeface="Avenir"/>
                <a:ea typeface="Avenir"/>
                <a:cs typeface="Avenir"/>
                <a:sym typeface="Avenir"/>
              </a:rPr>
              <a:t>Another major finding was that the </a:t>
            </a:r>
            <a:r>
              <a:rPr b="1" lang="en">
                <a:solidFill>
                  <a:srgbClr val="5B5E6C"/>
                </a:solidFill>
                <a:highlight>
                  <a:srgbClr val="C1E6E8"/>
                </a:highlight>
                <a:latin typeface="Avenir"/>
                <a:ea typeface="Avenir"/>
                <a:cs typeface="Avenir"/>
                <a:sym typeface="Avenir"/>
              </a:rPr>
              <a:t>text used on some buttons</a:t>
            </a:r>
            <a:r>
              <a:rPr lang="en">
                <a:solidFill>
                  <a:srgbClr val="5B5E6C"/>
                </a:solidFill>
                <a:latin typeface="Avenir"/>
                <a:ea typeface="Avenir"/>
                <a:cs typeface="Avenir"/>
                <a:sym typeface="Avenir"/>
              </a:rPr>
              <a:t> during onboarding were not clear for users to understand exactly what action was being performed. Rather than using ‘Connect’, it was more intuitive for users to understand that once the button was pressed, a ‘Scan’ of their skin would occur. As a result, we decided to change it to ‘Scan’ for the final.</a:t>
            </a:r>
            <a:endParaRPr>
              <a:solidFill>
                <a:srgbClr val="5B5E6C"/>
              </a:solidFill>
              <a:latin typeface="Avenir"/>
              <a:ea typeface="Avenir"/>
              <a:cs typeface="Avenir"/>
              <a:sym typeface="Avenir"/>
            </a:endParaRPr>
          </a:p>
          <a:p>
            <a:pPr indent="-317500" lvl="0" marL="457200" rtl="0">
              <a:spcBef>
                <a:spcPts val="0"/>
              </a:spcBef>
              <a:spcAft>
                <a:spcPts val="0"/>
              </a:spcAft>
              <a:buClr>
                <a:srgbClr val="5B5E6C"/>
              </a:buClr>
              <a:buSzPts val="1400"/>
              <a:buFont typeface="Avenir"/>
              <a:buChar char="●"/>
            </a:pPr>
            <a:r>
              <a:rPr lang="en">
                <a:solidFill>
                  <a:srgbClr val="5B5E6C"/>
                </a:solidFill>
                <a:latin typeface="Avenir"/>
                <a:ea typeface="Avenir"/>
                <a:cs typeface="Avenir"/>
                <a:sym typeface="Avenir"/>
              </a:rPr>
              <a:t>In terms of the home page, it was not intuitive to the users that the badge icons were clickable. The </a:t>
            </a:r>
            <a:r>
              <a:rPr b="1" lang="en">
                <a:solidFill>
                  <a:srgbClr val="5B5E6C"/>
                </a:solidFill>
                <a:highlight>
                  <a:srgbClr val="C1E6E8"/>
                </a:highlight>
                <a:latin typeface="Avenir"/>
                <a:ea typeface="Avenir"/>
                <a:cs typeface="Avenir"/>
                <a:sym typeface="Avenir"/>
              </a:rPr>
              <a:t>affordance was hidden</a:t>
            </a:r>
            <a:r>
              <a:rPr lang="en">
                <a:solidFill>
                  <a:srgbClr val="5B5E6C"/>
                </a:solidFill>
                <a:latin typeface="Avenir"/>
                <a:ea typeface="Avenir"/>
                <a:cs typeface="Avenir"/>
                <a:sym typeface="Avenir"/>
              </a:rPr>
              <a:t>, so we decided to change it to look like an elevated card as a clearer signifier that it afford clicking.</a:t>
            </a:r>
            <a:endParaRPr>
              <a:solidFill>
                <a:srgbClr val="5B5E6C"/>
              </a:solidFill>
              <a:latin typeface="Avenir"/>
              <a:ea typeface="Avenir"/>
              <a:cs typeface="Avenir"/>
              <a:sym typeface="Avenir"/>
            </a:endParaRPr>
          </a:p>
          <a:p>
            <a:pPr indent="-317500" lvl="0" marL="457200" rtl="0">
              <a:spcBef>
                <a:spcPts val="0"/>
              </a:spcBef>
              <a:spcAft>
                <a:spcPts val="0"/>
              </a:spcAft>
              <a:buClr>
                <a:srgbClr val="5B5E6C"/>
              </a:buClr>
              <a:buSzPts val="1400"/>
              <a:buFont typeface="Avenir"/>
              <a:buChar char="●"/>
            </a:pPr>
            <a:r>
              <a:rPr lang="en">
                <a:solidFill>
                  <a:srgbClr val="5B5E6C"/>
                </a:solidFill>
                <a:latin typeface="Avenir"/>
                <a:ea typeface="Avenir"/>
                <a:cs typeface="Avenir"/>
                <a:sym typeface="Avenir"/>
              </a:rPr>
              <a:t>For the navigation bar, one of the icons used to represent previous scans or scan history was not clear to users. It was symbolized by a check mark to indicate completed scans. However, our users did not find that intuitive. Since </a:t>
            </a:r>
            <a:r>
              <a:rPr b="1" lang="en">
                <a:solidFill>
                  <a:srgbClr val="5B5E6C"/>
                </a:solidFill>
                <a:highlight>
                  <a:srgbClr val="C1E6E8"/>
                </a:highlight>
                <a:latin typeface="Avenir"/>
                <a:ea typeface="Avenir"/>
                <a:cs typeface="Avenir"/>
                <a:sym typeface="Avenir"/>
              </a:rPr>
              <a:t>icons should speak for themselves</a:t>
            </a:r>
            <a:r>
              <a:rPr lang="en">
                <a:solidFill>
                  <a:srgbClr val="5B5E6C"/>
                </a:solidFill>
                <a:latin typeface="Avenir"/>
                <a:ea typeface="Avenir"/>
                <a:cs typeface="Avenir"/>
                <a:sym typeface="Avenir"/>
              </a:rPr>
              <a:t>, </a:t>
            </a:r>
            <a:endParaRPr>
              <a:solidFill>
                <a:srgbClr val="5B5E6C"/>
              </a:solidFill>
              <a:latin typeface="Avenir"/>
              <a:ea typeface="Avenir"/>
              <a:cs typeface="Avenir"/>
              <a:sym typeface="Avenir"/>
            </a:endParaRPr>
          </a:p>
          <a:p>
            <a:pPr indent="457200" lvl="0" marL="0" rtl="0">
              <a:spcBef>
                <a:spcPts val="0"/>
              </a:spcBef>
              <a:spcAft>
                <a:spcPts val="0"/>
              </a:spcAft>
              <a:buNone/>
            </a:pPr>
            <a:r>
              <a:rPr lang="en">
                <a:solidFill>
                  <a:srgbClr val="5B5E6C"/>
                </a:solidFill>
                <a:latin typeface="Avenir"/>
                <a:ea typeface="Avenir"/>
                <a:cs typeface="Avenir"/>
                <a:sym typeface="Avenir"/>
              </a:rPr>
              <a:t>we implemented the change of a new icon with an arrow indicating history for the final.</a:t>
            </a:r>
            <a:endParaRPr>
              <a:solidFill>
                <a:srgbClr val="5B5E6C"/>
              </a:solidFill>
              <a:latin typeface="Avenir"/>
              <a:ea typeface="Avenir"/>
              <a:cs typeface="Avenir"/>
              <a:sym typeface="Avenir"/>
            </a:endParaRPr>
          </a:p>
        </p:txBody>
      </p:sp>
      <p:sp>
        <p:nvSpPr>
          <p:cNvPr id="242" name="Shape 242"/>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3" name="Shape 243"/>
          <p:cNvPicPr preferRelativeResize="0"/>
          <p:nvPr/>
        </p:nvPicPr>
        <p:blipFill rotWithShape="1">
          <a:blip r:embed="rId3">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p:nvPr/>
        </p:nvSpPr>
        <p:spPr>
          <a:xfrm>
            <a:off x="7073400" y="125"/>
            <a:ext cx="2070600" cy="4943700"/>
          </a:xfrm>
          <a:prstGeom prst="rect">
            <a:avLst/>
          </a:prstGeom>
          <a:solidFill>
            <a:srgbClr val="F2F1F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2" name="Shape 62"/>
          <p:cNvPicPr preferRelativeResize="0"/>
          <p:nvPr/>
        </p:nvPicPr>
        <p:blipFill>
          <a:blip r:embed="rId3">
            <a:alphaModFix/>
          </a:blip>
          <a:stretch>
            <a:fillRect/>
          </a:stretch>
        </p:blipFill>
        <p:spPr>
          <a:xfrm>
            <a:off x="-332925" y="0"/>
            <a:ext cx="7406330" cy="4943751"/>
          </a:xfrm>
          <a:prstGeom prst="rect">
            <a:avLst/>
          </a:prstGeom>
          <a:noFill/>
          <a:ln>
            <a:noFill/>
          </a:ln>
        </p:spPr>
      </p:pic>
      <p:sp>
        <p:nvSpPr>
          <p:cNvPr id="63" name="Shape 63"/>
          <p:cNvSpPr txBox="1"/>
          <p:nvPr>
            <p:ph type="title"/>
          </p:nvPr>
        </p:nvSpPr>
        <p:spPr>
          <a:xfrm>
            <a:off x="4179900" y="728000"/>
            <a:ext cx="46524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The Challenge</a:t>
            </a:r>
            <a:endParaRPr>
              <a:solidFill>
                <a:srgbClr val="BB9DCA"/>
              </a:solidFill>
              <a:latin typeface="Avenir"/>
              <a:ea typeface="Avenir"/>
              <a:cs typeface="Avenir"/>
              <a:sym typeface="Avenir"/>
            </a:endParaRPr>
          </a:p>
        </p:txBody>
      </p:sp>
      <p:sp>
        <p:nvSpPr>
          <p:cNvPr id="64" name="Shape 64"/>
          <p:cNvSpPr txBox="1"/>
          <p:nvPr>
            <p:ph idx="1" type="body"/>
          </p:nvPr>
        </p:nvSpPr>
        <p:spPr>
          <a:xfrm>
            <a:off x="4179975" y="1435450"/>
            <a:ext cx="4437900" cy="34164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sz="1400">
                <a:solidFill>
                  <a:srgbClr val="5B5E6C"/>
                </a:solidFill>
                <a:latin typeface="Avenir"/>
                <a:ea typeface="Avenir"/>
                <a:cs typeface="Avenir"/>
                <a:sym typeface="Avenir"/>
              </a:rPr>
              <a:t>Skin is the body’s biggest organ in size that acts as a protective barrier between your insides and the rest of the world. We wanted to tackle this different facet of health as a way to promote self-care and wellness, which are important aspects of one’s health. Skincare is a very personal thing that can help not only with physical health, but also in mental and emotional health to relieve stress and increase overall feelings of wellness. </a:t>
            </a:r>
            <a:endParaRPr sz="1400">
              <a:solidFill>
                <a:srgbClr val="5B5E6C"/>
              </a:solidFill>
              <a:latin typeface="Avenir"/>
              <a:ea typeface="Avenir"/>
              <a:cs typeface="Avenir"/>
              <a:sym typeface="Avenir"/>
            </a:endParaRPr>
          </a:p>
          <a:p>
            <a:pPr indent="0" lvl="0" marL="0" algn="just">
              <a:spcBef>
                <a:spcPts val="1600"/>
              </a:spcBef>
              <a:spcAft>
                <a:spcPts val="1600"/>
              </a:spcAft>
              <a:buNone/>
            </a:pPr>
            <a:r>
              <a:rPr lang="en">
                <a:solidFill>
                  <a:srgbClr val="5C5F6C"/>
                </a:solidFill>
                <a:latin typeface="Avenir"/>
                <a:ea typeface="Avenir"/>
                <a:cs typeface="Avenir"/>
                <a:sym typeface="Avenir"/>
              </a:rPr>
              <a:t> </a:t>
            </a:r>
            <a:endParaRPr>
              <a:solidFill>
                <a:srgbClr val="5C5F6C"/>
              </a:solidFill>
              <a:latin typeface="Avenir"/>
              <a:ea typeface="Avenir"/>
              <a:cs typeface="Avenir"/>
              <a:sym typeface="Avenir"/>
            </a:endParaRPr>
          </a:p>
        </p:txBody>
      </p:sp>
      <p:pic>
        <p:nvPicPr>
          <p:cNvPr id="65" name="Shape 65"/>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
        <p:nvSpPr>
          <p:cNvPr id="66" name="Shape 66"/>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Final Prototype - Skin Sensor</a:t>
            </a:r>
            <a:endParaRPr>
              <a:solidFill>
                <a:srgbClr val="BB9DCA"/>
              </a:solidFill>
              <a:latin typeface="Avenir"/>
              <a:ea typeface="Avenir"/>
              <a:cs typeface="Avenir"/>
              <a:sym typeface="Avenir"/>
            </a:endParaRPr>
          </a:p>
        </p:txBody>
      </p:sp>
      <p:pic>
        <p:nvPicPr>
          <p:cNvPr id="249" name="Shape 249"/>
          <p:cNvPicPr preferRelativeResize="0"/>
          <p:nvPr/>
        </p:nvPicPr>
        <p:blipFill>
          <a:blip r:embed="rId3">
            <a:alphaModFix/>
          </a:blip>
          <a:stretch>
            <a:fillRect/>
          </a:stretch>
        </p:blipFill>
        <p:spPr>
          <a:xfrm>
            <a:off x="385425" y="1149025"/>
            <a:ext cx="5092600" cy="3127424"/>
          </a:xfrm>
          <a:prstGeom prst="rect">
            <a:avLst/>
          </a:prstGeom>
          <a:noFill/>
          <a:ln>
            <a:noFill/>
          </a:ln>
        </p:spPr>
      </p:pic>
      <p:sp>
        <p:nvSpPr>
          <p:cNvPr id="250" name="Shape 250" title="Scanner prototyp.mov">
            <a:hlinkClick r:id="rId4"/>
          </p:cNvPr>
          <p:cNvSpPr/>
          <p:nvPr/>
        </p:nvSpPr>
        <p:spPr>
          <a:xfrm>
            <a:off x="5078575" y="1149025"/>
            <a:ext cx="3699650" cy="2774725"/>
          </a:xfrm>
          <a:prstGeom prst="rect">
            <a:avLst/>
          </a:prstGeom>
          <a:noFill/>
          <a:ln>
            <a:noFill/>
          </a:ln>
        </p:spPr>
      </p:sp>
      <p:sp>
        <p:nvSpPr>
          <p:cNvPr id="251" name="Shape 251"/>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2" name="Shape 252"/>
          <p:cNvPicPr preferRelativeResize="0"/>
          <p:nvPr/>
        </p:nvPicPr>
        <p:blipFill rotWithShape="1">
          <a:blip r:embed="rId5">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Final Prototype - Mobile Application</a:t>
            </a:r>
            <a:endParaRPr>
              <a:solidFill>
                <a:srgbClr val="BB9DCA"/>
              </a:solidFill>
              <a:latin typeface="Avenir"/>
              <a:ea typeface="Avenir"/>
              <a:cs typeface="Avenir"/>
              <a:sym typeface="Avenir"/>
            </a:endParaRPr>
          </a:p>
        </p:txBody>
      </p:sp>
      <p:sp>
        <p:nvSpPr>
          <p:cNvPr id="258" name="Shape 258"/>
          <p:cNvSpPr txBox="1"/>
          <p:nvPr>
            <p:ph idx="1" type="body"/>
          </p:nvPr>
        </p:nvSpPr>
        <p:spPr>
          <a:xfrm>
            <a:off x="6964625" y="1763475"/>
            <a:ext cx="1602900" cy="21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a:spcBef>
                <a:spcPts val="1600"/>
              </a:spcBef>
              <a:spcAft>
                <a:spcPts val="1600"/>
              </a:spcAft>
              <a:buNone/>
            </a:pPr>
            <a:r>
              <a:rPr lang="en" sz="2400" u="sng">
                <a:solidFill>
                  <a:srgbClr val="F3F3F3"/>
                </a:solidFill>
                <a:highlight>
                  <a:srgbClr val="A3D3D5"/>
                </a:highlight>
                <a:latin typeface="Avenir"/>
                <a:ea typeface="Avenir"/>
                <a:cs typeface="Avenir"/>
                <a:sym typeface="Avenir"/>
                <a:hlinkClick r:id="rId3"/>
              </a:rPr>
              <a:t>View Prototype</a:t>
            </a:r>
            <a:endParaRPr sz="2400">
              <a:solidFill>
                <a:srgbClr val="F3F3F3"/>
              </a:solidFill>
              <a:highlight>
                <a:srgbClr val="A3D3D5"/>
              </a:highlight>
              <a:latin typeface="Avenir"/>
              <a:ea typeface="Avenir"/>
              <a:cs typeface="Avenir"/>
              <a:sym typeface="Avenir"/>
            </a:endParaRPr>
          </a:p>
        </p:txBody>
      </p:sp>
      <p:pic>
        <p:nvPicPr>
          <p:cNvPr id="259" name="Shape 259"/>
          <p:cNvPicPr preferRelativeResize="0"/>
          <p:nvPr/>
        </p:nvPicPr>
        <p:blipFill>
          <a:blip r:embed="rId4">
            <a:alphaModFix/>
          </a:blip>
          <a:stretch>
            <a:fillRect/>
          </a:stretch>
        </p:blipFill>
        <p:spPr>
          <a:xfrm>
            <a:off x="451575" y="1109825"/>
            <a:ext cx="5736923" cy="3496976"/>
          </a:xfrm>
          <a:prstGeom prst="rect">
            <a:avLst/>
          </a:prstGeom>
          <a:noFill/>
          <a:ln>
            <a:noFill/>
          </a:ln>
        </p:spPr>
      </p:pic>
      <p:sp>
        <p:nvSpPr>
          <p:cNvPr id="260" name="Shape 260"/>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1" name="Shape 261"/>
          <p:cNvPicPr preferRelativeResize="0"/>
          <p:nvPr/>
        </p:nvPicPr>
        <p:blipFill rotWithShape="1">
          <a:blip r:embed="rId5">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03450" y="345025"/>
            <a:ext cx="2531400" cy="1412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Design </a:t>
            </a:r>
            <a:endParaRPr>
              <a:solidFill>
                <a:srgbClr val="BB9DCA"/>
              </a:solidFill>
              <a:latin typeface="Avenir"/>
              <a:ea typeface="Avenir"/>
              <a:cs typeface="Avenir"/>
              <a:sym typeface="Avenir"/>
            </a:endParaRPr>
          </a:p>
          <a:p>
            <a:pPr indent="0" lvl="0" marL="0">
              <a:spcBef>
                <a:spcPts val="0"/>
              </a:spcBef>
              <a:spcAft>
                <a:spcPts val="0"/>
              </a:spcAft>
              <a:buNone/>
            </a:pPr>
            <a:r>
              <a:rPr lang="en">
                <a:solidFill>
                  <a:srgbClr val="BB9DCA"/>
                </a:solidFill>
                <a:latin typeface="Avenir"/>
                <a:ea typeface="Avenir"/>
                <a:cs typeface="Avenir"/>
                <a:sym typeface="Avenir"/>
              </a:rPr>
              <a:t>Specifications</a:t>
            </a:r>
            <a:endParaRPr>
              <a:solidFill>
                <a:srgbClr val="BB9DCA"/>
              </a:solidFill>
              <a:latin typeface="Avenir"/>
              <a:ea typeface="Avenir"/>
              <a:cs typeface="Avenir"/>
              <a:sym typeface="Avenir"/>
            </a:endParaRPr>
          </a:p>
        </p:txBody>
      </p:sp>
      <p:pic>
        <p:nvPicPr>
          <p:cNvPr id="267" name="Shape 267"/>
          <p:cNvPicPr preferRelativeResize="0"/>
          <p:nvPr/>
        </p:nvPicPr>
        <p:blipFill rotWithShape="1">
          <a:blip r:embed="rId3">
            <a:alphaModFix/>
          </a:blip>
          <a:srcRect b="0" l="0" r="5240" t="0"/>
          <a:stretch/>
        </p:blipFill>
        <p:spPr>
          <a:xfrm>
            <a:off x="3438540" y="195238"/>
            <a:ext cx="4932576" cy="4753025"/>
          </a:xfrm>
          <a:prstGeom prst="rect">
            <a:avLst/>
          </a:prstGeom>
          <a:noFill/>
          <a:ln>
            <a:noFill/>
          </a:ln>
        </p:spPr>
      </p:pic>
      <p:sp>
        <p:nvSpPr>
          <p:cNvPr id="268" name="Shape 268"/>
          <p:cNvSpPr txBox="1"/>
          <p:nvPr/>
        </p:nvSpPr>
        <p:spPr>
          <a:xfrm>
            <a:off x="303450" y="1757425"/>
            <a:ext cx="2397000" cy="261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5B5E6C"/>
                </a:solidFill>
                <a:latin typeface="Avenir"/>
                <a:ea typeface="Avenir"/>
                <a:cs typeface="Avenir"/>
                <a:sym typeface="Avenir"/>
              </a:rPr>
              <a:t>We aimed to maintain a very cohesive and uniform style guide in terms of colors and elements used throughout the mobile application. </a:t>
            </a:r>
            <a:endParaRPr>
              <a:solidFill>
                <a:srgbClr val="5B5E6C"/>
              </a:solidFill>
              <a:latin typeface="Avenir"/>
              <a:ea typeface="Avenir"/>
              <a:cs typeface="Avenir"/>
              <a:sym typeface="Avenir"/>
            </a:endParaRPr>
          </a:p>
          <a:p>
            <a:pPr indent="0" lvl="0" marL="0">
              <a:spcBef>
                <a:spcPts val="0"/>
              </a:spcBef>
              <a:spcAft>
                <a:spcPts val="0"/>
              </a:spcAft>
              <a:buNone/>
            </a:pPr>
            <a:r>
              <a:t/>
            </a:r>
            <a:endParaRPr>
              <a:solidFill>
                <a:srgbClr val="5B5E6C"/>
              </a:solidFill>
              <a:latin typeface="Avenir"/>
              <a:ea typeface="Avenir"/>
              <a:cs typeface="Avenir"/>
              <a:sym typeface="Avenir"/>
            </a:endParaRPr>
          </a:p>
          <a:p>
            <a:pPr indent="0" lvl="0" marL="0" rtl="0">
              <a:spcBef>
                <a:spcPts val="0"/>
              </a:spcBef>
              <a:spcAft>
                <a:spcPts val="0"/>
              </a:spcAft>
              <a:buNone/>
            </a:pPr>
            <a:r>
              <a:rPr lang="en">
                <a:solidFill>
                  <a:srgbClr val="5B5E6C"/>
                </a:solidFill>
                <a:latin typeface="Avenir"/>
                <a:ea typeface="Avenir"/>
                <a:cs typeface="Avenir"/>
                <a:sym typeface="Avenir"/>
              </a:rPr>
              <a:t>We ensured that the colors used in imagery and buttons all aligned with the chosen color scheme.</a:t>
            </a:r>
            <a:endParaRPr>
              <a:solidFill>
                <a:srgbClr val="5B5E6C"/>
              </a:solidFill>
              <a:latin typeface="Avenir"/>
              <a:ea typeface="Avenir"/>
              <a:cs typeface="Avenir"/>
              <a:sym typeface="Avenir"/>
            </a:endParaRPr>
          </a:p>
          <a:p>
            <a:pPr indent="0" lvl="0" marL="0" rtl="0">
              <a:spcBef>
                <a:spcPts val="0"/>
              </a:spcBef>
              <a:spcAft>
                <a:spcPts val="0"/>
              </a:spcAft>
              <a:buNone/>
            </a:pPr>
            <a:r>
              <a:t/>
            </a:r>
            <a:endParaRPr>
              <a:latin typeface="Avenir"/>
              <a:ea typeface="Avenir"/>
              <a:cs typeface="Avenir"/>
              <a:sym typeface="Avenir"/>
            </a:endParaRPr>
          </a:p>
        </p:txBody>
      </p:sp>
      <p:sp>
        <p:nvSpPr>
          <p:cNvPr id="269" name="Shape 269"/>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Conclusion </a:t>
            </a:r>
            <a:endParaRPr>
              <a:solidFill>
                <a:srgbClr val="BB9DCA"/>
              </a:solidFill>
              <a:latin typeface="Avenir"/>
              <a:ea typeface="Avenir"/>
              <a:cs typeface="Avenir"/>
              <a:sym typeface="Avenir"/>
            </a:endParaRPr>
          </a:p>
        </p:txBody>
      </p:sp>
      <p:sp>
        <p:nvSpPr>
          <p:cNvPr id="275" name="Shape 2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5B5E6C"/>
                </a:solidFill>
                <a:latin typeface="Avenir"/>
                <a:ea typeface="Avenir"/>
                <a:cs typeface="Avenir"/>
                <a:sym typeface="Avenir"/>
              </a:rPr>
              <a:t>Moving forward, both prototypes can be improved through many more user tests and iterations. Skinformed’s skin sensor can be iterated upon to optimize ergonomics and durability and improve aesthetic appeal. The Skinformed application can introduce new functions such as allowing users to mark and purchase products on the application to allow ease from purchase to usage or implementing a messenger system to allow users to chat with experts or other users on which products work best for which skin condition. Ideally, Skinformed can be marketed in the expanding skincare market and be utilized in place of expensive dermatologist visits for beginning skincare users. </a:t>
            </a:r>
            <a:endParaRPr>
              <a:solidFill>
                <a:srgbClr val="5B5E6C"/>
              </a:solidFill>
              <a:latin typeface="Avenir"/>
              <a:ea typeface="Avenir"/>
              <a:cs typeface="Avenir"/>
              <a:sym typeface="Avenir"/>
            </a:endParaRPr>
          </a:p>
        </p:txBody>
      </p:sp>
      <p:sp>
        <p:nvSpPr>
          <p:cNvPr id="276" name="Shape 276"/>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7" name="Shape 277"/>
          <p:cNvPicPr preferRelativeResize="0"/>
          <p:nvPr/>
        </p:nvPicPr>
        <p:blipFill rotWithShape="1">
          <a:blip r:embed="rId3">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32917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BB9DCA"/>
                </a:solidFill>
                <a:latin typeface="Avenir"/>
                <a:ea typeface="Avenir"/>
                <a:cs typeface="Avenir"/>
                <a:sym typeface="Avenir"/>
              </a:rPr>
              <a:t> Process Materials</a:t>
            </a:r>
            <a:endParaRPr/>
          </a:p>
        </p:txBody>
      </p:sp>
      <p:sp>
        <p:nvSpPr>
          <p:cNvPr id="283" name="Shape 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4800">
              <a:solidFill>
                <a:srgbClr val="616161"/>
              </a:solidFill>
              <a:latin typeface="Open Sans"/>
              <a:ea typeface="Open Sans"/>
              <a:cs typeface="Open Sans"/>
              <a:sym typeface="Open Sans"/>
            </a:endParaRPr>
          </a:p>
          <a:p>
            <a:pPr indent="0" lvl="0" marL="114300" marR="76200" rtl="0" algn="ctr">
              <a:spcBef>
                <a:spcPts val="0"/>
              </a:spcBef>
              <a:spcAft>
                <a:spcPts val="0"/>
              </a:spcAft>
              <a:buNone/>
            </a:pPr>
            <a:r>
              <a:rPr lang="en" sz="3600" u="sng">
                <a:solidFill>
                  <a:srgbClr val="F3F3F3"/>
                </a:solidFill>
                <a:highlight>
                  <a:srgbClr val="A3D3D5"/>
                </a:highlight>
                <a:latin typeface="Avenir"/>
                <a:ea typeface="Avenir"/>
                <a:cs typeface="Avenir"/>
                <a:sym typeface="Avenir"/>
                <a:hlinkClick r:id="rId3"/>
              </a:rPr>
              <a:t>https://goo.gl/Qagdir</a:t>
            </a:r>
            <a:endParaRPr sz="3600">
              <a:solidFill>
                <a:srgbClr val="F3F3F3"/>
              </a:solidFill>
              <a:highlight>
                <a:srgbClr val="A3D3D5"/>
              </a:highlight>
              <a:latin typeface="Avenir"/>
              <a:ea typeface="Avenir"/>
              <a:cs typeface="Avenir"/>
              <a:sym typeface="Avenir"/>
            </a:endParaRPr>
          </a:p>
          <a:p>
            <a:pPr indent="0" lvl="0" marL="0">
              <a:spcBef>
                <a:spcPts val="1500"/>
              </a:spcBef>
              <a:spcAft>
                <a:spcPts val="0"/>
              </a:spcAft>
              <a:buNone/>
            </a:pPr>
            <a:r>
              <a:t/>
            </a:r>
            <a:endParaRPr sz="4800"/>
          </a:p>
          <a:p>
            <a:pPr indent="0" lvl="0" marL="0" marR="76200" rtl="0">
              <a:spcBef>
                <a:spcPts val="1600"/>
              </a:spcBef>
              <a:spcAft>
                <a:spcPts val="0"/>
              </a:spcAft>
              <a:buNone/>
            </a:pPr>
            <a:r>
              <a:t/>
            </a:r>
            <a:endParaRPr sz="4800">
              <a:solidFill>
                <a:srgbClr val="444444"/>
              </a:solidFill>
              <a:highlight>
                <a:srgbClr val="EEEEEE"/>
              </a:highlight>
              <a:latin typeface="Roboto"/>
              <a:ea typeface="Roboto"/>
              <a:cs typeface="Roboto"/>
              <a:sym typeface="Roboto"/>
            </a:endParaRPr>
          </a:p>
          <a:p>
            <a:pPr indent="0" lvl="0" marL="190500" marR="152400" rtl="0" algn="l">
              <a:lnSpc>
                <a:spcPct val="140000"/>
              </a:lnSpc>
              <a:spcBef>
                <a:spcPts val="1500"/>
              </a:spcBef>
              <a:spcAft>
                <a:spcPts val="0"/>
              </a:spcAft>
              <a:buNone/>
            </a:pPr>
            <a:r>
              <a:t/>
            </a:r>
            <a:endParaRPr sz="4800">
              <a:solidFill>
                <a:srgbClr val="FFFFFF"/>
              </a:solidFill>
              <a:highlight>
                <a:srgbClr val="EEEEEE"/>
              </a:highlight>
              <a:latin typeface="Roboto"/>
              <a:ea typeface="Roboto"/>
              <a:cs typeface="Roboto"/>
              <a:sym typeface="Roboto"/>
            </a:endParaRPr>
          </a:p>
          <a:p>
            <a:pPr indent="0" lvl="0" marL="114300" marR="76200" rtl="0">
              <a:spcBef>
                <a:spcPts val="1500"/>
              </a:spcBef>
              <a:spcAft>
                <a:spcPts val="0"/>
              </a:spcAft>
              <a:buNone/>
            </a:pPr>
            <a:r>
              <a:t/>
            </a:r>
            <a:endParaRPr sz="4800">
              <a:solidFill>
                <a:srgbClr val="FFFFFF"/>
              </a:solidFill>
              <a:highlight>
                <a:srgbClr val="EEEEEE"/>
              </a:highlight>
              <a:latin typeface="Roboto"/>
              <a:ea typeface="Roboto"/>
              <a:cs typeface="Roboto"/>
              <a:sym typeface="Roboto"/>
            </a:endParaRPr>
          </a:p>
          <a:p>
            <a:pPr indent="0" lvl="0" marL="0">
              <a:spcBef>
                <a:spcPts val="1500"/>
              </a:spcBef>
              <a:spcAft>
                <a:spcPts val="1600"/>
              </a:spcAft>
              <a:buNone/>
            </a:pPr>
            <a:r>
              <a:rPr lang="en" sz="4800"/>
              <a:t> </a:t>
            </a:r>
            <a:endParaRPr sz="4800"/>
          </a:p>
        </p:txBody>
      </p:sp>
      <p:sp>
        <p:nvSpPr>
          <p:cNvPr id="284" name="Shape 284"/>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5" name="Shape 285"/>
          <p:cNvPicPr preferRelativeResize="0"/>
          <p:nvPr/>
        </p:nvPicPr>
        <p:blipFill rotWithShape="1">
          <a:blip r:embed="rId4">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20490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6000">
                <a:solidFill>
                  <a:srgbClr val="BB9DCA"/>
                </a:solidFill>
                <a:latin typeface="Proxima Nova"/>
                <a:ea typeface="Proxima Nova"/>
                <a:cs typeface="Proxima Nova"/>
                <a:sym typeface="Proxima Nova"/>
              </a:rPr>
              <a:t>Thanks! </a:t>
            </a:r>
            <a:endParaRPr sz="6000">
              <a:solidFill>
                <a:srgbClr val="BB9DCA"/>
              </a:solidFill>
              <a:latin typeface="Proxima Nova"/>
              <a:ea typeface="Proxima Nova"/>
              <a:cs typeface="Proxima Nova"/>
              <a:sym typeface="Proxima Nova"/>
            </a:endParaRPr>
          </a:p>
        </p:txBody>
      </p:sp>
      <p:sp>
        <p:nvSpPr>
          <p:cNvPr id="291" name="Shape 2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4800">
              <a:solidFill>
                <a:srgbClr val="616161"/>
              </a:solidFill>
              <a:latin typeface="Open Sans"/>
              <a:ea typeface="Open Sans"/>
              <a:cs typeface="Open Sans"/>
              <a:sym typeface="Open Sans"/>
            </a:endParaRPr>
          </a:p>
          <a:p>
            <a:pPr indent="0" lvl="0" marL="0" rtl="0">
              <a:spcBef>
                <a:spcPts val="0"/>
              </a:spcBef>
              <a:spcAft>
                <a:spcPts val="0"/>
              </a:spcAft>
              <a:buNone/>
            </a:pPr>
            <a:r>
              <a:t/>
            </a:r>
            <a:endParaRPr sz="4800"/>
          </a:p>
          <a:p>
            <a:pPr indent="0" lvl="0" marL="0" marR="76200" rtl="0">
              <a:spcBef>
                <a:spcPts val="1600"/>
              </a:spcBef>
              <a:spcAft>
                <a:spcPts val="0"/>
              </a:spcAft>
              <a:buNone/>
            </a:pPr>
            <a:r>
              <a:t/>
            </a:r>
            <a:endParaRPr sz="4800">
              <a:solidFill>
                <a:srgbClr val="444444"/>
              </a:solidFill>
              <a:highlight>
                <a:srgbClr val="EEEEEE"/>
              </a:highlight>
              <a:latin typeface="Roboto"/>
              <a:ea typeface="Roboto"/>
              <a:cs typeface="Roboto"/>
              <a:sym typeface="Roboto"/>
            </a:endParaRPr>
          </a:p>
          <a:p>
            <a:pPr indent="0" lvl="0" marL="190500" marR="152400" rtl="0" algn="l">
              <a:lnSpc>
                <a:spcPct val="140000"/>
              </a:lnSpc>
              <a:spcBef>
                <a:spcPts val="1500"/>
              </a:spcBef>
              <a:spcAft>
                <a:spcPts val="0"/>
              </a:spcAft>
              <a:buNone/>
            </a:pPr>
            <a:r>
              <a:t/>
            </a:r>
            <a:endParaRPr sz="4800">
              <a:solidFill>
                <a:srgbClr val="FFFFFF"/>
              </a:solidFill>
              <a:highlight>
                <a:srgbClr val="EEEEEE"/>
              </a:highlight>
              <a:latin typeface="Roboto"/>
              <a:ea typeface="Roboto"/>
              <a:cs typeface="Roboto"/>
              <a:sym typeface="Roboto"/>
            </a:endParaRPr>
          </a:p>
          <a:p>
            <a:pPr indent="0" lvl="0" marL="114300" marR="76200" rtl="0">
              <a:spcBef>
                <a:spcPts val="1500"/>
              </a:spcBef>
              <a:spcAft>
                <a:spcPts val="0"/>
              </a:spcAft>
              <a:buNone/>
            </a:pPr>
            <a:r>
              <a:t/>
            </a:r>
            <a:endParaRPr sz="4800">
              <a:solidFill>
                <a:srgbClr val="FFFFFF"/>
              </a:solidFill>
              <a:highlight>
                <a:srgbClr val="EEEEEE"/>
              </a:highlight>
              <a:latin typeface="Roboto"/>
              <a:ea typeface="Roboto"/>
              <a:cs typeface="Roboto"/>
              <a:sym typeface="Roboto"/>
            </a:endParaRPr>
          </a:p>
          <a:p>
            <a:pPr indent="0" lvl="0" marL="0" rtl="0">
              <a:spcBef>
                <a:spcPts val="1500"/>
              </a:spcBef>
              <a:spcAft>
                <a:spcPts val="1600"/>
              </a:spcAft>
              <a:buNone/>
            </a:pPr>
            <a:r>
              <a:rPr lang="en" sz="4800"/>
              <a:t> </a:t>
            </a:r>
            <a:endParaRPr sz="4800"/>
          </a:p>
        </p:txBody>
      </p:sp>
      <p:sp>
        <p:nvSpPr>
          <p:cNvPr id="292" name="Shape 292"/>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93" name="Shape 293"/>
          <p:cNvPicPr preferRelativeResize="0"/>
          <p:nvPr/>
        </p:nvPicPr>
        <p:blipFill>
          <a:blip r:embed="rId3">
            <a:alphaModFix/>
          </a:blip>
          <a:stretch>
            <a:fillRect/>
          </a:stretch>
        </p:blipFill>
        <p:spPr>
          <a:xfrm>
            <a:off x="2000250" y="534225"/>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267425"/>
            <a:ext cx="8520600" cy="1080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solidFill>
                  <a:srgbClr val="BB9DCA"/>
                </a:solidFill>
                <a:latin typeface="Avenir"/>
                <a:ea typeface="Avenir"/>
                <a:cs typeface="Avenir"/>
                <a:sym typeface="Avenir"/>
              </a:rPr>
              <a:t>User Research: Online Research / Field Work</a:t>
            </a:r>
            <a:endParaRPr>
              <a:solidFill>
                <a:srgbClr val="BB9DCA"/>
              </a:solidFill>
              <a:latin typeface="Avenir"/>
              <a:ea typeface="Avenir"/>
              <a:cs typeface="Avenir"/>
              <a:sym typeface="Avenir"/>
            </a:endParaRPr>
          </a:p>
        </p:txBody>
      </p:sp>
      <p:pic>
        <p:nvPicPr>
          <p:cNvPr id="72" name="Shape 72"/>
          <p:cNvPicPr preferRelativeResize="0"/>
          <p:nvPr/>
        </p:nvPicPr>
        <p:blipFill>
          <a:blip r:embed="rId3">
            <a:alphaModFix/>
          </a:blip>
          <a:stretch>
            <a:fillRect/>
          </a:stretch>
        </p:blipFill>
        <p:spPr>
          <a:xfrm>
            <a:off x="508950" y="1099225"/>
            <a:ext cx="976931" cy="1753573"/>
          </a:xfrm>
          <a:prstGeom prst="rect">
            <a:avLst/>
          </a:prstGeom>
          <a:noFill/>
          <a:ln>
            <a:noFill/>
          </a:ln>
        </p:spPr>
      </p:pic>
      <p:pic>
        <p:nvPicPr>
          <p:cNvPr id="73" name="Shape 73"/>
          <p:cNvPicPr preferRelativeResize="0"/>
          <p:nvPr/>
        </p:nvPicPr>
        <p:blipFill rotWithShape="1">
          <a:blip r:embed="rId4">
            <a:alphaModFix/>
          </a:blip>
          <a:srcRect b="0" l="9925" r="15218" t="0"/>
          <a:stretch/>
        </p:blipFill>
        <p:spPr>
          <a:xfrm>
            <a:off x="1732980" y="1099225"/>
            <a:ext cx="976928" cy="1753573"/>
          </a:xfrm>
          <a:prstGeom prst="rect">
            <a:avLst/>
          </a:prstGeom>
          <a:noFill/>
          <a:ln>
            <a:noFill/>
          </a:ln>
        </p:spPr>
      </p:pic>
      <p:pic>
        <p:nvPicPr>
          <p:cNvPr id="74" name="Shape 74"/>
          <p:cNvPicPr preferRelativeResize="0"/>
          <p:nvPr/>
        </p:nvPicPr>
        <p:blipFill rotWithShape="1">
          <a:blip r:embed="rId5">
            <a:alphaModFix/>
          </a:blip>
          <a:srcRect b="0" l="25273" r="24688" t="0"/>
          <a:stretch/>
        </p:blipFill>
        <p:spPr>
          <a:xfrm>
            <a:off x="2957007" y="1099227"/>
            <a:ext cx="1110842" cy="1753572"/>
          </a:xfrm>
          <a:prstGeom prst="rect">
            <a:avLst/>
          </a:prstGeom>
          <a:noFill/>
          <a:ln>
            <a:noFill/>
          </a:ln>
        </p:spPr>
      </p:pic>
      <p:sp>
        <p:nvSpPr>
          <p:cNvPr id="75" name="Shape 75"/>
          <p:cNvSpPr txBox="1"/>
          <p:nvPr/>
        </p:nvSpPr>
        <p:spPr>
          <a:xfrm>
            <a:off x="4314950" y="961575"/>
            <a:ext cx="4427700" cy="270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5B5E6C"/>
                </a:solidFill>
                <a:latin typeface="Avenir"/>
                <a:ea typeface="Avenir"/>
                <a:cs typeface="Avenir"/>
                <a:sym typeface="Avenir"/>
              </a:rPr>
              <a:t>We conducted </a:t>
            </a:r>
            <a:r>
              <a:rPr b="1" lang="en" sz="1200">
                <a:solidFill>
                  <a:srgbClr val="5B5E6C"/>
                </a:solidFill>
                <a:highlight>
                  <a:srgbClr val="C1E6E8"/>
                </a:highlight>
                <a:latin typeface="Avenir"/>
                <a:ea typeface="Avenir"/>
                <a:cs typeface="Avenir"/>
                <a:sym typeface="Avenir"/>
              </a:rPr>
              <a:t>online research</a:t>
            </a:r>
            <a:r>
              <a:rPr lang="en" sz="1200">
                <a:solidFill>
                  <a:srgbClr val="5B5E6C"/>
                </a:solidFill>
                <a:latin typeface="Avenir"/>
                <a:ea typeface="Avenir"/>
                <a:cs typeface="Avenir"/>
                <a:sym typeface="Avenir"/>
              </a:rPr>
              <a:t> on existing skincare related applications as well as existing physical prototypes to gain a better understanding of what’s in the market so far. During this research period, we found several applications that were relevant but most catered to a </a:t>
            </a:r>
            <a:r>
              <a:rPr b="1" lang="en" sz="1200">
                <a:solidFill>
                  <a:srgbClr val="5B5E6C"/>
                </a:solidFill>
                <a:highlight>
                  <a:srgbClr val="C1E6E8"/>
                </a:highlight>
                <a:latin typeface="Avenir"/>
                <a:ea typeface="Avenir"/>
                <a:cs typeface="Avenir"/>
                <a:sym typeface="Avenir"/>
              </a:rPr>
              <a:t>single aspect </a:t>
            </a:r>
            <a:r>
              <a:rPr lang="en" sz="1200">
                <a:solidFill>
                  <a:srgbClr val="5B5E6C"/>
                </a:solidFill>
                <a:latin typeface="Avenir"/>
                <a:ea typeface="Avenir"/>
                <a:cs typeface="Avenir"/>
                <a:sym typeface="Avenir"/>
              </a:rPr>
              <a:t>of skincare- checking skin’s condition, understanding products, or getting reviews and advice.</a:t>
            </a:r>
            <a:r>
              <a:rPr lang="en">
                <a:solidFill>
                  <a:srgbClr val="5B5E6C"/>
                </a:solidFill>
                <a:latin typeface="Avenir"/>
                <a:ea typeface="Avenir"/>
                <a:cs typeface="Avenir"/>
                <a:sym typeface="Avenir"/>
              </a:rPr>
              <a:t> </a:t>
            </a:r>
            <a:r>
              <a:rPr lang="en" sz="1200">
                <a:solidFill>
                  <a:srgbClr val="5B5E6C"/>
                </a:solidFill>
                <a:latin typeface="Avenir"/>
                <a:ea typeface="Avenir"/>
                <a:cs typeface="Avenir"/>
                <a:sym typeface="Avenir"/>
              </a:rPr>
              <a:t>For example, some applications catered to acne only (MD Acne), others focus on revealing ingredients in products (ThinkDirty), and yet others act as advice forums to provide information on certain products as well as conditions for users (mySkin). Most physical prototypes were scanners that indicate skin condition- we chose to keep this functionality. </a:t>
            </a:r>
            <a:endParaRPr sz="1200">
              <a:solidFill>
                <a:srgbClr val="5B5E6C"/>
              </a:solidFill>
              <a:latin typeface="Avenir"/>
              <a:ea typeface="Avenir"/>
              <a:cs typeface="Avenir"/>
              <a:sym typeface="Avenir"/>
            </a:endParaRPr>
          </a:p>
        </p:txBody>
      </p:sp>
      <p:sp>
        <p:nvSpPr>
          <p:cNvPr id="76" name="Shape 76"/>
          <p:cNvSpPr txBox="1"/>
          <p:nvPr/>
        </p:nvSpPr>
        <p:spPr>
          <a:xfrm>
            <a:off x="4314950" y="3533675"/>
            <a:ext cx="3753300" cy="115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5B5E6C"/>
                </a:solidFill>
                <a:latin typeface="Avenir"/>
                <a:ea typeface="Avenir"/>
                <a:cs typeface="Avenir"/>
                <a:sym typeface="Avenir"/>
              </a:rPr>
              <a:t>We chose to target beginners as we found a gap in the market for an application that catered to true skincare beginners and narrowed our application’s foci on checking skin’s condition and getting reviews and advice to make personalized routines.</a:t>
            </a:r>
            <a:endParaRPr sz="1200">
              <a:solidFill>
                <a:srgbClr val="5B5E6C"/>
              </a:solidFill>
              <a:latin typeface="Avenir"/>
              <a:ea typeface="Avenir"/>
              <a:cs typeface="Avenir"/>
              <a:sym typeface="Avenir"/>
            </a:endParaRPr>
          </a:p>
          <a:p>
            <a:pPr indent="0" lvl="0" marL="0">
              <a:spcBef>
                <a:spcPts val="0"/>
              </a:spcBef>
              <a:spcAft>
                <a:spcPts val="0"/>
              </a:spcAft>
              <a:buNone/>
            </a:pPr>
            <a:r>
              <a:t/>
            </a:r>
            <a:endParaRPr sz="1200">
              <a:latin typeface="Avenir"/>
              <a:ea typeface="Avenir"/>
              <a:cs typeface="Avenir"/>
              <a:sym typeface="Avenir"/>
            </a:endParaRPr>
          </a:p>
          <a:p>
            <a:pPr indent="0" lvl="0" marL="0">
              <a:spcBef>
                <a:spcPts val="0"/>
              </a:spcBef>
              <a:spcAft>
                <a:spcPts val="0"/>
              </a:spcAft>
              <a:buNone/>
            </a:pPr>
            <a:r>
              <a:t/>
            </a:r>
            <a:endParaRPr sz="1200">
              <a:latin typeface="Avenir"/>
              <a:ea typeface="Avenir"/>
              <a:cs typeface="Avenir"/>
              <a:sym typeface="Avenir"/>
            </a:endParaRPr>
          </a:p>
        </p:txBody>
      </p:sp>
      <p:pic>
        <p:nvPicPr>
          <p:cNvPr id="77" name="Shape 77"/>
          <p:cNvPicPr preferRelativeResize="0"/>
          <p:nvPr/>
        </p:nvPicPr>
        <p:blipFill rotWithShape="1">
          <a:blip r:embed="rId6">
            <a:alphaModFix/>
          </a:blip>
          <a:srcRect b="0" l="11511" r="21674" t="7655"/>
          <a:stretch/>
        </p:blipFill>
        <p:spPr>
          <a:xfrm>
            <a:off x="2380150" y="3122051"/>
            <a:ext cx="1726325" cy="1341650"/>
          </a:xfrm>
          <a:prstGeom prst="rect">
            <a:avLst/>
          </a:prstGeom>
          <a:noFill/>
          <a:ln>
            <a:noFill/>
          </a:ln>
        </p:spPr>
      </p:pic>
      <p:pic>
        <p:nvPicPr>
          <p:cNvPr id="78" name="Shape 78"/>
          <p:cNvPicPr preferRelativeResize="0"/>
          <p:nvPr/>
        </p:nvPicPr>
        <p:blipFill rotWithShape="1">
          <a:blip r:embed="rId7">
            <a:alphaModFix/>
          </a:blip>
          <a:srcRect b="7995" l="0" r="43117" t="0"/>
          <a:stretch/>
        </p:blipFill>
        <p:spPr>
          <a:xfrm>
            <a:off x="508950" y="2950799"/>
            <a:ext cx="1726317" cy="1572875"/>
          </a:xfrm>
          <a:prstGeom prst="rect">
            <a:avLst/>
          </a:prstGeom>
          <a:noFill/>
          <a:ln>
            <a:noFill/>
          </a:ln>
        </p:spPr>
      </p:pic>
      <p:sp>
        <p:nvSpPr>
          <p:cNvPr id="79" name="Shape 79"/>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0" name="Shape 80"/>
          <p:cNvPicPr preferRelativeResize="0"/>
          <p:nvPr/>
        </p:nvPicPr>
        <p:blipFill rotWithShape="1">
          <a:blip r:embed="rId8">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3446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Links from Online Research</a:t>
            </a:r>
            <a:endParaRPr>
              <a:solidFill>
                <a:srgbClr val="BB9DCA"/>
              </a:solidFill>
              <a:latin typeface="Avenir"/>
              <a:ea typeface="Avenir"/>
              <a:cs typeface="Avenir"/>
              <a:sym typeface="Avenir"/>
            </a:endParaRPr>
          </a:p>
        </p:txBody>
      </p:sp>
      <p:sp>
        <p:nvSpPr>
          <p:cNvPr id="86" name="Shape 86"/>
          <p:cNvSpPr txBox="1"/>
          <p:nvPr>
            <p:ph idx="1" type="body"/>
          </p:nvPr>
        </p:nvSpPr>
        <p:spPr>
          <a:xfrm>
            <a:off x="311700" y="1033950"/>
            <a:ext cx="4275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5B5E6C"/>
                </a:solidFill>
                <a:latin typeface="Avenir"/>
                <a:ea typeface="Avenir"/>
                <a:cs typeface="Avenir"/>
                <a:sym typeface="Avenir"/>
              </a:rPr>
              <a:t>Skincare Applications and Devices</a:t>
            </a:r>
            <a:endParaRPr>
              <a:solidFill>
                <a:srgbClr val="5B5E6C"/>
              </a:solidFill>
              <a:latin typeface="Avenir"/>
              <a:ea typeface="Avenir"/>
              <a:cs typeface="Avenir"/>
              <a:sym typeface="Avenir"/>
            </a:endParaRPr>
          </a:p>
          <a:p>
            <a:pPr indent="0" lvl="0" marL="0">
              <a:spcBef>
                <a:spcPts val="1600"/>
              </a:spcBef>
              <a:spcAft>
                <a:spcPts val="0"/>
              </a:spcAft>
              <a:buNone/>
            </a:pPr>
            <a:r>
              <a:rPr lang="en" sz="1100" u="sng">
                <a:solidFill>
                  <a:srgbClr val="B0AEED"/>
                </a:solidFill>
                <a:latin typeface="Avenir"/>
                <a:ea typeface="Avenir"/>
                <a:cs typeface="Avenir"/>
                <a:sym typeface="Avenir"/>
                <a:hlinkClick r:id="rId3"/>
              </a:rPr>
              <a:t>https://www.mdacne.com/</a:t>
            </a:r>
            <a:r>
              <a:rPr lang="en" sz="1100">
                <a:solidFill>
                  <a:srgbClr val="B0AEED"/>
                </a:solidFill>
                <a:latin typeface="Avenir"/>
                <a:ea typeface="Avenir"/>
                <a:cs typeface="Avenir"/>
                <a:sym typeface="Avenir"/>
              </a:rPr>
              <a:t> </a:t>
            </a:r>
            <a:endParaRPr sz="1100">
              <a:solidFill>
                <a:srgbClr val="B0AEED"/>
              </a:solidFill>
              <a:latin typeface="Avenir"/>
              <a:ea typeface="Avenir"/>
              <a:cs typeface="Avenir"/>
              <a:sym typeface="Avenir"/>
            </a:endParaRPr>
          </a:p>
          <a:p>
            <a:pPr indent="0" lvl="0" marL="0">
              <a:spcBef>
                <a:spcPts val="1600"/>
              </a:spcBef>
              <a:spcAft>
                <a:spcPts val="0"/>
              </a:spcAft>
              <a:buNone/>
            </a:pPr>
            <a:r>
              <a:rPr lang="en" sz="1100" u="sng">
                <a:solidFill>
                  <a:srgbClr val="B0AEED"/>
                </a:solidFill>
                <a:latin typeface="Avenir"/>
                <a:ea typeface="Avenir"/>
                <a:cs typeface="Avenir"/>
                <a:sym typeface="Avenir"/>
                <a:hlinkClick r:id="rId4"/>
              </a:rPr>
              <a:t>https://www.thinkdirtyapp.com/</a:t>
            </a:r>
            <a:endParaRPr sz="1100">
              <a:solidFill>
                <a:srgbClr val="B0AEED"/>
              </a:solidFill>
              <a:latin typeface="Avenir"/>
              <a:ea typeface="Avenir"/>
              <a:cs typeface="Avenir"/>
              <a:sym typeface="Avenir"/>
            </a:endParaRPr>
          </a:p>
          <a:p>
            <a:pPr indent="0" lvl="0" marL="0">
              <a:spcBef>
                <a:spcPts val="1600"/>
              </a:spcBef>
              <a:spcAft>
                <a:spcPts val="0"/>
              </a:spcAft>
              <a:buNone/>
            </a:pPr>
            <a:r>
              <a:rPr lang="en" sz="1100" u="sng">
                <a:solidFill>
                  <a:srgbClr val="B0AEED"/>
                </a:solidFill>
                <a:latin typeface="Avenir"/>
                <a:ea typeface="Avenir"/>
                <a:cs typeface="Avenir"/>
                <a:sym typeface="Avenir"/>
                <a:hlinkClick r:id="rId5"/>
              </a:rPr>
              <a:t>https://www.myskin.com/</a:t>
            </a:r>
            <a:endParaRPr sz="1100">
              <a:solidFill>
                <a:srgbClr val="B0AEED"/>
              </a:solidFill>
              <a:latin typeface="Avenir"/>
              <a:ea typeface="Avenir"/>
              <a:cs typeface="Avenir"/>
              <a:sym typeface="Avenir"/>
            </a:endParaRPr>
          </a:p>
          <a:p>
            <a:pPr indent="0" lvl="0" marL="0">
              <a:spcBef>
                <a:spcPts val="1600"/>
              </a:spcBef>
              <a:spcAft>
                <a:spcPts val="0"/>
              </a:spcAft>
              <a:buNone/>
            </a:pPr>
            <a:r>
              <a:rPr lang="en" sz="1100" u="sng">
                <a:solidFill>
                  <a:srgbClr val="B0AEED"/>
                </a:solidFill>
                <a:latin typeface="Avenir"/>
                <a:ea typeface="Avenir"/>
                <a:cs typeface="Avenir"/>
                <a:sym typeface="Avenir"/>
                <a:hlinkClick r:id="rId6"/>
              </a:rPr>
              <a:t>http://en.wayskin.com/</a:t>
            </a:r>
            <a:r>
              <a:rPr lang="en" sz="1100">
                <a:solidFill>
                  <a:srgbClr val="B0AEED"/>
                </a:solidFill>
                <a:latin typeface="Avenir"/>
                <a:ea typeface="Avenir"/>
                <a:cs typeface="Avenir"/>
                <a:sym typeface="Avenir"/>
              </a:rPr>
              <a:t> </a:t>
            </a:r>
            <a:endParaRPr sz="1100">
              <a:solidFill>
                <a:srgbClr val="B0AEED"/>
              </a:solidFill>
              <a:latin typeface="Avenir"/>
              <a:ea typeface="Avenir"/>
              <a:cs typeface="Avenir"/>
              <a:sym typeface="Avenir"/>
            </a:endParaRPr>
          </a:p>
          <a:p>
            <a:pPr indent="0" lvl="0" marL="0">
              <a:spcBef>
                <a:spcPts val="1600"/>
              </a:spcBef>
              <a:spcAft>
                <a:spcPts val="0"/>
              </a:spcAft>
              <a:buNone/>
            </a:pPr>
            <a:r>
              <a:rPr lang="en" sz="1100" u="sng">
                <a:solidFill>
                  <a:srgbClr val="B0AEED"/>
                </a:solidFill>
                <a:latin typeface="Avenir"/>
                <a:ea typeface="Avenir"/>
                <a:cs typeface="Avenir"/>
                <a:sym typeface="Avenir"/>
                <a:hlinkClick r:id="rId7"/>
              </a:rPr>
              <a:t>https://www.neutrogena.com/skin360-app.html</a:t>
            </a:r>
            <a:r>
              <a:rPr lang="en" sz="1100">
                <a:solidFill>
                  <a:srgbClr val="B0AEED"/>
                </a:solidFill>
                <a:latin typeface="Avenir"/>
                <a:ea typeface="Avenir"/>
                <a:cs typeface="Avenir"/>
                <a:sym typeface="Avenir"/>
              </a:rPr>
              <a:t> </a:t>
            </a:r>
            <a:endParaRPr sz="1100">
              <a:solidFill>
                <a:srgbClr val="B0AEED"/>
              </a:solidFill>
              <a:latin typeface="Avenir"/>
              <a:ea typeface="Avenir"/>
              <a:cs typeface="Avenir"/>
              <a:sym typeface="Avenir"/>
            </a:endParaRPr>
          </a:p>
          <a:p>
            <a:pPr indent="0" lvl="0" marL="0">
              <a:spcBef>
                <a:spcPts val="1600"/>
              </a:spcBef>
              <a:spcAft>
                <a:spcPts val="1600"/>
              </a:spcAft>
              <a:buNone/>
            </a:pPr>
            <a:r>
              <a:t/>
            </a:r>
            <a:endParaRPr/>
          </a:p>
        </p:txBody>
      </p:sp>
      <p:sp>
        <p:nvSpPr>
          <p:cNvPr id="87" name="Shape 87"/>
          <p:cNvSpPr txBox="1"/>
          <p:nvPr/>
        </p:nvSpPr>
        <p:spPr>
          <a:xfrm>
            <a:off x="4726550" y="1033950"/>
            <a:ext cx="3815100" cy="341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5B5E6C"/>
                </a:solidFill>
                <a:latin typeface="Proxima Nova"/>
                <a:ea typeface="Proxima Nova"/>
                <a:cs typeface="Proxima Nova"/>
                <a:sym typeface="Proxima Nova"/>
              </a:rPr>
              <a:t>Skincare-Related Articles</a:t>
            </a:r>
            <a:r>
              <a:rPr lang="en" sz="1800">
                <a:solidFill>
                  <a:srgbClr val="616161"/>
                </a:solidFill>
                <a:latin typeface="Proxima Nova"/>
                <a:ea typeface="Proxima Nova"/>
                <a:cs typeface="Proxima Nova"/>
                <a:sym typeface="Proxima Nova"/>
              </a:rPr>
              <a:t> </a:t>
            </a:r>
            <a:endParaRPr sz="1800">
              <a:solidFill>
                <a:srgbClr val="616161"/>
              </a:solidFill>
              <a:latin typeface="Proxima Nova"/>
              <a:ea typeface="Proxima Nova"/>
              <a:cs typeface="Proxima Nova"/>
              <a:sym typeface="Proxima Nova"/>
            </a:endParaRPr>
          </a:p>
          <a:p>
            <a:pPr indent="0" lvl="0" marL="0">
              <a:spcBef>
                <a:spcPts val="0"/>
              </a:spcBef>
              <a:spcAft>
                <a:spcPts val="0"/>
              </a:spcAft>
              <a:buNone/>
            </a:pPr>
            <a:r>
              <a:t/>
            </a:r>
            <a:endParaRPr sz="1800">
              <a:solidFill>
                <a:srgbClr val="B0AEED"/>
              </a:solidFill>
              <a:latin typeface="Proxima Nova"/>
              <a:ea typeface="Proxima Nova"/>
              <a:cs typeface="Proxima Nova"/>
              <a:sym typeface="Proxima Nova"/>
            </a:endParaRPr>
          </a:p>
          <a:p>
            <a:pPr indent="0" lvl="0" marL="0" rtl="0">
              <a:lnSpc>
                <a:spcPct val="115000"/>
              </a:lnSpc>
              <a:spcBef>
                <a:spcPts val="0"/>
              </a:spcBef>
              <a:spcAft>
                <a:spcPts val="0"/>
              </a:spcAft>
              <a:buNone/>
            </a:pPr>
            <a:r>
              <a:rPr lang="en" sz="1100" u="sng">
                <a:solidFill>
                  <a:srgbClr val="B0AEED"/>
                </a:solidFill>
                <a:latin typeface="Avenir"/>
                <a:ea typeface="Avenir"/>
                <a:cs typeface="Avenir"/>
                <a:sym typeface="Avenir"/>
                <a:hlinkClick r:id="rId8"/>
              </a:rPr>
              <a:t>https://www.cnet.com/news/neutrogena-skin360-skinscanner-for-iphone-is-like-a-microscope-for-your-face/</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rPr lang="en" sz="1100" u="sng">
                <a:solidFill>
                  <a:srgbClr val="B0AEED"/>
                </a:solidFill>
                <a:latin typeface="Avenir"/>
                <a:ea typeface="Avenir"/>
                <a:cs typeface="Avenir"/>
                <a:sym typeface="Avenir"/>
                <a:hlinkClick r:id="rId9"/>
              </a:rPr>
              <a:t>https://www.indiegogo.com/projects/way-your-personal-skincare-companion#/</a:t>
            </a:r>
            <a:r>
              <a:rPr lang="en" sz="1100">
                <a:solidFill>
                  <a:srgbClr val="B0AEED"/>
                </a:solidFill>
                <a:latin typeface="Avenir"/>
                <a:ea typeface="Avenir"/>
                <a:cs typeface="Avenir"/>
                <a:sym typeface="Avenir"/>
              </a:rPr>
              <a:t> </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rPr lang="en" sz="1100" u="sng">
                <a:solidFill>
                  <a:srgbClr val="B0AEED"/>
                </a:solidFill>
                <a:latin typeface="Avenir"/>
                <a:ea typeface="Avenir"/>
                <a:cs typeface="Avenir"/>
                <a:sym typeface="Avenir"/>
                <a:hlinkClick r:id="rId10"/>
              </a:rPr>
              <a:t>http://www.reviewed.com/home-outdoors/features/this-neutrogena-face-scanner-judges-the-quality-of-your-skin</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t/>
            </a:r>
            <a:endParaRPr sz="1100">
              <a:solidFill>
                <a:srgbClr val="B0AEED"/>
              </a:solidFill>
              <a:latin typeface="Avenir"/>
              <a:ea typeface="Avenir"/>
              <a:cs typeface="Avenir"/>
              <a:sym typeface="Avenir"/>
            </a:endParaRPr>
          </a:p>
          <a:p>
            <a:pPr indent="0" lvl="0" marL="0" rtl="0">
              <a:lnSpc>
                <a:spcPct val="115000"/>
              </a:lnSpc>
              <a:spcBef>
                <a:spcPts val="0"/>
              </a:spcBef>
              <a:spcAft>
                <a:spcPts val="0"/>
              </a:spcAft>
              <a:buNone/>
            </a:pPr>
            <a:r>
              <a:rPr lang="en" sz="1100" u="sng">
                <a:solidFill>
                  <a:srgbClr val="B0AEED"/>
                </a:solidFill>
                <a:latin typeface="Avenir"/>
                <a:ea typeface="Avenir"/>
                <a:cs typeface="Avenir"/>
                <a:sym typeface="Avenir"/>
                <a:hlinkClick r:id="rId11"/>
              </a:rPr>
              <a:t>https://www.himirror.com/us_en/product/himirror/innovation-skin-analysis</a:t>
            </a:r>
            <a:endParaRPr sz="1800">
              <a:solidFill>
                <a:srgbClr val="B0AEED"/>
              </a:solidFill>
              <a:latin typeface="Proxima Nova"/>
              <a:ea typeface="Proxima Nova"/>
              <a:cs typeface="Proxima Nova"/>
              <a:sym typeface="Proxima Nova"/>
            </a:endParaRPr>
          </a:p>
        </p:txBody>
      </p:sp>
      <p:sp>
        <p:nvSpPr>
          <p:cNvPr id="88" name="Shape 88"/>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9" name="Shape 89"/>
          <p:cNvPicPr preferRelativeResize="0"/>
          <p:nvPr/>
        </p:nvPicPr>
        <p:blipFill rotWithShape="1">
          <a:blip r:embed="rId12">
            <a:alphaModFix/>
          </a:blip>
          <a:srcRect b="27688" l="26521" r="25459" t="21505"/>
          <a:stretch/>
        </p:blipFill>
        <p:spPr>
          <a:xfrm>
            <a:off x="8146552" y="4126327"/>
            <a:ext cx="685748" cy="725497"/>
          </a:xfrm>
          <a:prstGeom prst="rect">
            <a:avLst/>
          </a:prstGeom>
          <a:noFill/>
          <a:ln>
            <a:noFill/>
          </a:ln>
        </p:spPr>
      </p:pic>
      <p:sp>
        <p:nvSpPr>
          <p:cNvPr id="90" name="Shape 90"/>
          <p:cNvSpPr txBox="1"/>
          <p:nvPr/>
        </p:nvSpPr>
        <p:spPr>
          <a:xfrm>
            <a:off x="243700" y="4063725"/>
            <a:ext cx="7758000" cy="66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Avenir"/>
                <a:ea typeface="Avenir"/>
                <a:cs typeface="Avenir"/>
                <a:sym typeface="Avenir"/>
              </a:rPr>
              <a:t>From our competitive analysis, we found aspects within existing applications that inspire our own application as well as features that were extraneous and we opted to leave out. Our application aims to bridge the gap between multiple features such as a skin scanner, a product search, and a to-do list for routines. </a:t>
            </a:r>
            <a:endParaRPr sz="12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354699"/>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User Research: </a:t>
            </a:r>
            <a:r>
              <a:rPr lang="en" u="sng">
                <a:solidFill>
                  <a:srgbClr val="BB9DCA"/>
                </a:solidFill>
                <a:latin typeface="Avenir"/>
                <a:ea typeface="Avenir"/>
                <a:cs typeface="Avenir"/>
                <a:sym typeface="Avenir"/>
                <a:hlinkClick r:id="rId3"/>
              </a:rPr>
              <a:t>Interviews</a:t>
            </a:r>
            <a:r>
              <a:rPr lang="en" u="sng">
                <a:solidFill>
                  <a:srgbClr val="BB9DCA"/>
                </a:solidFill>
                <a:latin typeface="Avenir"/>
                <a:ea typeface="Avenir"/>
                <a:cs typeface="Avenir"/>
                <a:sym typeface="Avenir"/>
              </a:rPr>
              <a:t> </a:t>
            </a:r>
            <a:endParaRPr u="sng">
              <a:solidFill>
                <a:srgbClr val="BB9DCA"/>
              </a:solidFill>
              <a:latin typeface="Avenir"/>
              <a:ea typeface="Avenir"/>
              <a:cs typeface="Avenir"/>
              <a:sym typeface="Avenir"/>
            </a:endParaRPr>
          </a:p>
        </p:txBody>
      </p:sp>
      <p:sp>
        <p:nvSpPr>
          <p:cNvPr id="96" name="Shape 96"/>
          <p:cNvSpPr txBox="1"/>
          <p:nvPr>
            <p:ph idx="1" type="body"/>
          </p:nvPr>
        </p:nvSpPr>
        <p:spPr>
          <a:xfrm>
            <a:off x="2577900" y="1155525"/>
            <a:ext cx="6133800" cy="2168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200">
                <a:solidFill>
                  <a:srgbClr val="5B5E6C"/>
                </a:solidFill>
                <a:latin typeface="Avenir"/>
                <a:ea typeface="Avenir"/>
                <a:cs typeface="Avenir"/>
                <a:sym typeface="Avenir"/>
              </a:rPr>
              <a:t>For the interview phase, each team member conducted two interviews for a total of ten interviews. We used a set interview guide of fixed questions to maintain consistency. Through this field research, we found that skincare routines are </a:t>
            </a:r>
            <a:r>
              <a:rPr b="1" lang="en" sz="1200">
                <a:solidFill>
                  <a:srgbClr val="5B5E6C"/>
                </a:solidFill>
                <a:highlight>
                  <a:srgbClr val="C1E6E8"/>
                </a:highlight>
                <a:latin typeface="Avenir"/>
                <a:ea typeface="Avenir"/>
                <a:cs typeface="Avenir"/>
                <a:sym typeface="Avenir"/>
              </a:rPr>
              <a:t>extremely personal experiences</a:t>
            </a:r>
            <a:r>
              <a:rPr lang="en" sz="1200">
                <a:solidFill>
                  <a:srgbClr val="5B5E6C"/>
                </a:solidFill>
                <a:latin typeface="Avenir"/>
                <a:ea typeface="Avenir"/>
                <a:cs typeface="Avenir"/>
                <a:sym typeface="Avenir"/>
              </a:rPr>
              <a:t>, so while many interviewees did not want to be video-recorded, some allowed us to take photos and record audio. After the interviews were conducted, we debriefed by sharing most common comments from our interviews and found that many of the interviewees had a similar process of looking for skincare products. All interviewees noted the </a:t>
            </a:r>
            <a:r>
              <a:rPr b="1" lang="en" sz="1200">
                <a:solidFill>
                  <a:srgbClr val="5B5E6C"/>
                </a:solidFill>
                <a:highlight>
                  <a:srgbClr val="C1E6E8"/>
                </a:highlight>
                <a:latin typeface="Avenir"/>
                <a:ea typeface="Avenir"/>
                <a:cs typeface="Avenir"/>
                <a:sym typeface="Avenir"/>
              </a:rPr>
              <a:t>importance of price and effectiveness</a:t>
            </a:r>
            <a:r>
              <a:rPr lang="en" sz="1200">
                <a:solidFill>
                  <a:srgbClr val="5B5E6C"/>
                </a:solidFill>
                <a:latin typeface="Avenir"/>
                <a:ea typeface="Avenir"/>
                <a:cs typeface="Avenir"/>
                <a:sym typeface="Avenir"/>
              </a:rPr>
              <a:t> of the products which they typically learn from reviews on the retailer’s site, online blogs, or through word of mouth. The clear difference we found between skill groups were that experienced users were able to pinpoint their skin condition while most novices did not know. </a:t>
            </a:r>
            <a:endParaRPr sz="1200">
              <a:solidFill>
                <a:srgbClr val="5B5E6C"/>
              </a:solidFill>
              <a:latin typeface="Avenir"/>
              <a:ea typeface="Avenir"/>
              <a:cs typeface="Avenir"/>
              <a:sym typeface="Avenir"/>
            </a:endParaRPr>
          </a:p>
          <a:p>
            <a:pPr indent="0" lvl="0" marL="0" rtl="0">
              <a:lnSpc>
                <a:spcPct val="100000"/>
              </a:lnSpc>
              <a:spcBef>
                <a:spcPts val="0"/>
              </a:spcBef>
              <a:spcAft>
                <a:spcPts val="0"/>
              </a:spcAft>
              <a:buClr>
                <a:schemeClr val="dk1"/>
              </a:buClr>
              <a:buSzPts val="1100"/>
              <a:buFont typeface="Arial"/>
              <a:buNone/>
            </a:pPr>
            <a:r>
              <a:t/>
            </a:r>
            <a:endParaRPr sz="1400">
              <a:solidFill>
                <a:srgbClr val="5B5E6C"/>
              </a:solidFill>
              <a:latin typeface="Avenir"/>
              <a:ea typeface="Avenir"/>
              <a:cs typeface="Avenir"/>
              <a:sym typeface="Avenir"/>
            </a:endParaRPr>
          </a:p>
        </p:txBody>
      </p:sp>
      <p:pic>
        <p:nvPicPr>
          <p:cNvPr id="97" name="Shape 97"/>
          <p:cNvPicPr preferRelativeResize="0"/>
          <p:nvPr/>
        </p:nvPicPr>
        <p:blipFill>
          <a:blip r:embed="rId4">
            <a:alphaModFix/>
          </a:blip>
          <a:stretch>
            <a:fillRect/>
          </a:stretch>
        </p:blipFill>
        <p:spPr>
          <a:xfrm>
            <a:off x="540225" y="1250650"/>
            <a:ext cx="1819380" cy="1364550"/>
          </a:xfrm>
          <a:prstGeom prst="rect">
            <a:avLst/>
          </a:prstGeom>
          <a:noFill/>
          <a:ln>
            <a:noFill/>
          </a:ln>
        </p:spPr>
      </p:pic>
      <p:pic>
        <p:nvPicPr>
          <p:cNvPr id="98" name="Shape 98"/>
          <p:cNvPicPr preferRelativeResize="0"/>
          <p:nvPr/>
        </p:nvPicPr>
        <p:blipFill>
          <a:blip r:embed="rId5">
            <a:alphaModFix/>
          </a:blip>
          <a:stretch>
            <a:fillRect/>
          </a:stretch>
        </p:blipFill>
        <p:spPr>
          <a:xfrm>
            <a:off x="540225" y="2767913"/>
            <a:ext cx="1819380" cy="1413682"/>
          </a:xfrm>
          <a:prstGeom prst="rect">
            <a:avLst/>
          </a:prstGeom>
          <a:noFill/>
          <a:ln>
            <a:noFill/>
          </a:ln>
        </p:spPr>
      </p:pic>
      <p:sp>
        <p:nvSpPr>
          <p:cNvPr id="99" name="Shape 99"/>
          <p:cNvSpPr txBox="1"/>
          <p:nvPr/>
        </p:nvSpPr>
        <p:spPr>
          <a:xfrm>
            <a:off x="3719300" y="3435050"/>
            <a:ext cx="4992300" cy="84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200">
                <a:solidFill>
                  <a:srgbClr val="5B5E6C"/>
                </a:solidFill>
                <a:latin typeface="Avenir"/>
                <a:ea typeface="Avenir"/>
                <a:cs typeface="Avenir"/>
                <a:sym typeface="Avenir"/>
              </a:rPr>
              <a:t>From this, we conclude that price and effectiveness should be made clear in the application and a </a:t>
            </a:r>
            <a:r>
              <a:rPr b="1" lang="en" sz="1200">
                <a:solidFill>
                  <a:srgbClr val="5B5E6C"/>
                </a:solidFill>
                <a:highlight>
                  <a:srgbClr val="C1E6E8"/>
                </a:highlight>
                <a:latin typeface="Avenir"/>
                <a:ea typeface="Avenir"/>
                <a:cs typeface="Avenir"/>
                <a:sym typeface="Avenir"/>
              </a:rPr>
              <a:t>simple functionality</a:t>
            </a:r>
            <a:r>
              <a:rPr lang="en" sz="1200">
                <a:solidFill>
                  <a:srgbClr val="5B5E6C"/>
                </a:solidFill>
                <a:latin typeface="Avenir"/>
                <a:ea typeface="Avenir"/>
                <a:cs typeface="Avenir"/>
                <a:sym typeface="Avenir"/>
              </a:rPr>
              <a:t> should be implemented to help users understand their skin condition. </a:t>
            </a:r>
            <a:endParaRPr sz="1200">
              <a:solidFill>
                <a:srgbClr val="5B5E6C"/>
              </a:solidFill>
              <a:latin typeface="Avenir"/>
              <a:ea typeface="Avenir"/>
              <a:cs typeface="Avenir"/>
              <a:sym typeface="Avenir"/>
            </a:endParaRPr>
          </a:p>
          <a:p>
            <a:pPr indent="0" lvl="0" marL="0">
              <a:spcBef>
                <a:spcPts val="0"/>
              </a:spcBef>
              <a:spcAft>
                <a:spcPts val="0"/>
              </a:spcAft>
              <a:buClr>
                <a:schemeClr val="dk1"/>
              </a:buClr>
              <a:buSzPts val="1100"/>
              <a:buFont typeface="Arial"/>
              <a:buNone/>
            </a:pPr>
            <a:r>
              <a:t/>
            </a:r>
            <a:endParaRPr>
              <a:latin typeface="Avenir"/>
              <a:ea typeface="Avenir"/>
              <a:cs typeface="Avenir"/>
              <a:sym typeface="Avenir"/>
            </a:endParaRPr>
          </a:p>
        </p:txBody>
      </p:sp>
      <p:sp>
        <p:nvSpPr>
          <p:cNvPr id="100" name="Shape 100" title="Dsgn100.new.mp4">
            <a:hlinkClick r:id="rId6"/>
          </p:cNvPr>
          <p:cNvSpPr/>
          <p:nvPr/>
        </p:nvSpPr>
        <p:spPr>
          <a:xfrm>
            <a:off x="2653575" y="3519375"/>
            <a:ext cx="866700" cy="650025"/>
          </a:xfrm>
          <a:prstGeom prst="rect">
            <a:avLst/>
          </a:prstGeom>
          <a:noFill/>
          <a:ln>
            <a:noFill/>
          </a:ln>
        </p:spPr>
      </p:sp>
      <p:sp>
        <p:nvSpPr>
          <p:cNvPr id="101" name="Shape 101"/>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2" name="Shape 102"/>
          <p:cNvPicPr preferRelativeResize="0"/>
          <p:nvPr/>
        </p:nvPicPr>
        <p:blipFill rotWithShape="1">
          <a:blip r:embed="rId7">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259675"/>
            <a:ext cx="8520600" cy="5727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a:solidFill>
                  <a:srgbClr val="BB9DCA"/>
                </a:solidFill>
                <a:latin typeface="Avenir"/>
                <a:ea typeface="Avenir"/>
                <a:cs typeface="Avenir"/>
                <a:sym typeface="Avenir"/>
              </a:rPr>
              <a:t>Main User Research Insights</a:t>
            </a:r>
            <a:endParaRPr>
              <a:solidFill>
                <a:srgbClr val="BB9DCA"/>
              </a:solidFill>
              <a:latin typeface="Avenir"/>
              <a:ea typeface="Avenir"/>
              <a:cs typeface="Avenir"/>
              <a:sym typeface="Avenir"/>
            </a:endParaRPr>
          </a:p>
        </p:txBody>
      </p:sp>
      <p:sp>
        <p:nvSpPr>
          <p:cNvPr id="108" name="Shape 108"/>
          <p:cNvSpPr txBox="1"/>
          <p:nvPr>
            <p:ph idx="1" type="body"/>
          </p:nvPr>
        </p:nvSpPr>
        <p:spPr>
          <a:xfrm>
            <a:off x="3529500" y="973800"/>
            <a:ext cx="5302800" cy="2525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5B5E6C"/>
                </a:solidFill>
                <a:latin typeface="Avenir"/>
                <a:ea typeface="Avenir"/>
                <a:cs typeface="Avenir"/>
                <a:sym typeface="Avenir"/>
              </a:rPr>
              <a:t>After conducting interviews, we found several insights based on the routines of our interviewees. </a:t>
            </a:r>
            <a:endParaRPr sz="1200">
              <a:solidFill>
                <a:srgbClr val="5B5E6C"/>
              </a:solidFill>
              <a:latin typeface="Avenir"/>
              <a:ea typeface="Avenir"/>
              <a:cs typeface="Avenir"/>
              <a:sym typeface="Avenir"/>
            </a:endParaRPr>
          </a:p>
          <a:p>
            <a:pPr indent="0" lvl="0" marL="0" rtl="0">
              <a:lnSpc>
                <a:spcPct val="115000"/>
              </a:lnSpc>
              <a:spcBef>
                <a:spcPts val="600"/>
              </a:spcBef>
              <a:spcAft>
                <a:spcPts val="0"/>
              </a:spcAft>
              <a:buNone/>
            </a:pPr>
            <a:r>
              <a:rPr lang="en" sz="1200">
                <a:solidFill>
                  <a:srgbClr val="5B5E6C"/>
                </a:solidFill>
                <a:latin typeface="Avenir"/>
                <a:ea typeface="Avenir"/>
                <a:cs typeface="Avenir"/>
                <a:sym typeface="Avenir"/>
              </a:rPr>
              <a:t>1. Routines are </a:t>
            </a:r>
            <a:r>
              <a:rPr b="1" lang="en" sz="1200">
                <a:solidFill>
                  <a:srgbClr val="5B5E6C"/>
                </a:solidFill>
                <a:highlight>
                  <a:srgbClr val="C1E6E8"/>
                </a:highlight>
                <a:latin typeface="Avenir"/>
                <a:ea typeface="Avenir"/>
                <a:cs typeface="Avenir"/>
                <a:sym typeface="Avenir"/>
              </a:rPr>
              <a:t>very personalized</a:t>
            </a:r>
            <a:r>
              <a:rPr lang="en" sz="1200">
                <a:solidFill>
                  <a:srgbClr val="5B5E6C"/>
                </a:solidFill>
                <a:latin typeface="Avenir"/>
                <a:ea typeface="Avenir"/>
                <a:cs typeface="Avenir"/>
                <a:sym typeface="Avenir"/>
              </a:rPr>
              <a:t> to an individual’s unique skin condition and interest in skincare but usually occur at night time</a:t>
            </a:r>
            <a:endParaRPr sz="1200">
              <a:solidFill>
                <a:srgbClr val="5B5E6C"/>
              </a:solidFill>
              <a:latin typeface="Avenir"/>
              <a:ea typeface="Avenir"/>
              <a:cs typeface="Avenir"/>
              <a:sym typeface="Avenir"/>
            </a:endParaRPr>
          </a:p>
          <a:p>
            <a:pPr indent="0" lvl="0" marL="0" rtl="0">
              <a:lnSpc>
                <a:spcPct val="115000"/>
              </a:lnSpc>
              <a:spcBef>
                <a:spcPts val="600"/>
              </a:spcBef>
              <a:spcAft>
                <a:spcPts val="0"/>
              </a:spcAft>
              <a:buNone/>
            </a:pPr>
            <a:r>
              <a:rPr lang="en" sz="1200">
                <a:solidFill>
                  <a:srgbClr val="5B5E6C"/>
                </a:solidFill>
                <a:latin typeface="Avenir"/>
                <a:ea typeface="Avenir"/>
                <a:cs typeface="Avenir"/>
                <a:sym typeface="Avenir"/>
              </a:rPr>
              <a:t> 2. The organization of user’s products </a:t>
            </a:r>
            <a:r>
              <a:rPr b="1" lang="en" sz="1200">
                <a:solidFill>
                  <a:srgbClr val="5B5E6C"/>
                </a:solidFill>
                <a:highlight>
                  <a:srgbClr val="C1E6E8"/>
                </a:highlight>
                <a:latin typeface="Avenir"/>
                <a:ea typeface="Avenir"/>
                <a:cs typeface="Avenir"/>
                <a:sym typeface="Avenir"/>
              </a:rPr>
              <a:t>correlate with a habit</a:t>
            </a:r>
            <a:r>
              <a:rPr lang="en" sz="1200">
                <a:solidFill>
                  <a:srgbClr val="5B5E6C"/>
                </a:solidFill>
                <a:latin typeface="Avenir"/>
                <a:ea typeface="Avenir"/>
                <a:cs typeface="Avenir"/>
                <a:sym typeface="Avenir"/>
              </a:rPr>
              <a:t> in consistently using their skincare products</a:t>
            </a:r>
            <a:endParaRPr sz="1200">
              <a:solidFill>
                <a:srgbClr val="5B5E6C"/>
              </a:solidFill>
              <a:latin typeface="Avenir"/>
              <a:ea typeface="Avenir"/>
              <a:cs typeface="Avenir"/>
              <a:sym typeface="Avenir"/>
            </a:endParaRPr>
          </a:p>
          <a:p>
            <a:pPr indent="0" lvl="0" marL="0" rtl="0">
              <a:lnSpc>
                <a:spcPct val="115000"/>
              </a:lnSpc>
              <a:spcBef>
                <a:spcPts val="600"/>
              </a:spcBef>
              <a:spcAft>
                <a:spcPts val="600"/>
              </a:spcAft>
              <a:buNone/>
            </a:pPr>
            <a:r>
              <a:rPr lang="en" sz="1200">
                <a:solidFill>
                  <a:srgbClr val="5B5E6C"/>
                </a:solidFill>
                <a:latin typeface="Avenir"/>
                <a:ea typeface="Avenir"/>
                <a:cs typeface="Avenir"/>
                <a:sym typeface="Avenir"/>
              </a:rPr>
              <a:t>3. Products are chosen based on the skin condition they’re meant to treat but novices (especially male novices) tend to </a:t>
            </a:r>
            <a:r>
              <a:rPr b="1" lang="en" sz="1200">
                <a:solidFill>
                  <a:srgbClr val="5B5E6C"/>
                </a:solidFill>
                <a:highlight>
                  <a:srgbClr val="C1E6E8"/>
                </a:highlight>
                <a:latin typeface="Avenir"/>
                <a:ea typeface="Avenir"/>
                <a:cs typeface="Avenir"/>
                <a:sym typeface="Avenir"/>
              </a:rPr>
              <a:t>generalize</a:t>
            </a:r>
            <a:r>
              <a:rPr lang="en" sz="1200">
                <a:solidFill>
                  <a:srgbClr val="5B5E6C"/>
                </a:solidFill>
                <a:latin typeface="Avenir"/>
                <a:ea typeface="Avenir"/>
                <a:cs typeface="Avenir"/>
                <a:sym typeface="Avenir"/>
              </a:rPr>
              <a:t> a single product for many purposes. </a:t>
            </a:r>
            <a:endParaRPr sz="1200">
              <a:solidFill>
                <a:srgbClr val="5B5E6C"/>
              </a:solidFill>
            </a:endParaRPr>
          </a:p>
        </p:txBody>
      </p:sp>
      <p:pic>
        <p:nvPicPr>
          <p:cNvPr id="109" name="Shape 109"/>
          <p:cNvPicPr preferRelativeResize="0"/>
          <p:nvPr/>
        </p:nvPicPr>
        <p:blipFill>
          <a:blip r:embed="rId3">
            <a:alphaModFix/>
          </a:blip>
          <a:stretch>
            <a:fillRect/>
          </a:stretch>
        </p:blipFill>
        <p:spPr>
          <a:xfrm>
            <a:off x="427525" y="1119450"/>
            <a:ext cx="1462950" cy="1950650"/>
          </a:xfrm>
          <a:prstGeom prst="rect">
            <a:avLst/>
          </a:prstGeom>
          <a:noFill/>
          <a:ln>
            <a:noFill/>
          </a:ln>
        </p:spPr>
      </p:pic>
      <p:pic>
        <p:nvPicPr>
          <p:cNvPr id="110" name="Shape 110"/>
          <p:cNvPicPr preferRelativeResize="0"/>
          <p:nvPr/>
        </p:nvPicPr>
        <p:blipFill>
          <a:blip r:embed="rId4">
            <a:alphaModFix/>
          </a:blip>
          <a:stretch>
            <a:fillRect/>
          </a:stretch>
        </p:blipFill>
        <p:spPr>
          <a:xfrm>
            <a:off x="1890475" y="1119488"/>
            <a:ext cx="1462950" cy="1950586"/>
          </a:xfrm>
          <a:prstGeom prst="rect">
            <a:avLst/>
          </a:prstGeom>
          <a:noFill/>
          <a:ln>
            <a:noFill/>
          </a:ln>
        </p:spPr>
      </p:pic>
      <p:pic>
        <p:nvPicPr>
          <p:cNvPr id="111" name="Shape 111"/>
          <p:cNvPicPr preferRelativeResize="0"/>
          <p:nvPr/>
        </p:nvPicPr>
        <p:blipFill>
          <a:blip r:embed="rId5">
            <a:alphaModFix/>
          </a:blip>
          <a:stretch>
            <a:fillRect/>
          </a:stretch>
        </p:blipFill>
        <p:spPr>
          <a:xfrm>
            <a:off x="427526" y="3070075"/>
            <a:ext cx="1462949" cy="1097219"/>
          </a:xfrm>
          <a:prstGeom prst="rect">
            <a:avLst/>
          </a:prstGeom>
          <a:noFill/>
          <a:ln>
            <a:noFill/>
          </a:ln>
        </p:spPr>
      </p:pic>
      <p:sp>
        <p:nvSpPr>
          <p:cNvPr id="112" name="Shape 112"/>
          <p:cNvSpPr txBox="1"/>
          <p:nvPr/>
        </p:nvSpPr>
        <p:spPr>
          <a:xfrm>
            <a:off x="3529500" y="3421675"/>
            <a:ext cx="4324800" cy="1097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5B5E6C"/>
                </a:solidFill>
                <a:latin typeface="Avenir"/>
                <a:ea typeface="Avenir"/>
                <a:cs typeface="Avenir"/>
                <a:sym typeface="Avenir"/>
              </a:rPr>
              <a:t>From these interviews and insights, we created personas that would act as our target audience- beginning skincare users who need help constructing a routine as well as a persona for our secondary users who have some knowledge of skincare products but want to expand their existing routine. </a:t>
            </a:r>
            <a:endParaRPr sz="1200">
              <a:solidFill>
                <a:srgbClr val="5B5E6C"/>
              </a:solidFill>
              <a:latin typeface="Avenir"/>
              <a:ea typeface="Avenir"/>
              <a:cs typeface="Avenir"/>
              <a:sym typeface="Avenir"/>
            </a:endParaRPr>
          </a:p>
          <a:p>
            <a:pPr indent="0" lvl="0" marL="0">
              <a:lnSpc>
                <a:spcPct val="115000"/>
              </a:lnSpc>
              <a:spcBef>
                <a:spcPts val="600"/>
              </a:spcBef>
              <a:spcAft>
                <a:spcPts val="0"/>
              </a:spcAft>
              <a:buNone/>
            </a:pPr>
            <a:r>
              <a:t/>
            </a:r>
            <a:endParaRPr>
              <a:latin typeface="Avenir"/>
              <a:ea typeface="Avenir"/>
              <a:cs typeface="Avenir"/>
              <a:sym typeface="Avenir"/>
            </a:endParaRPr>
          </a:p>
        </p:txBody>
      </p:sp>
      <p:sp>
        <p:nvSpPr>
          <p:cNvPr id="113" name="Shape 113"/>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4" name="Shape 114"/>
          <p:cNvPicPr preferRelativeResize="0"/>
          <p:nvPr/>
        </p:nvPicPr>
        <p:blipFill rotWithShape="1">
          <a:blip r:embed="rId6">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0" name="Shape 120"/>
          <p:cNvSpPr txBox="1"/>
          <p:nvPr>
            <p:ph type="title"/>
          </p:nvPr>
        </p:nvSpPr>
        <p:spPr>
          <a:xfrm>
            <a:off x="311700" y="22877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1"/>
                </a:solidFill>
              </a:rPr>
              <a:t>Personas</a:t>
            </a:r>
            <a:endParaRPr>
              <a:solidFill>
                <a:schemeClr val="lt1"/>
              </a:solidFill>
            </a:endParaRPr>
          </a:p>
        </p:txBody>
      </p:sp>
      <p:sp>
        <p:nvSpPr>
          <p:cNvPr id="121" name="Shape 121"/>
          <p:cNvSpPr txBox="1"/>
          <p:nvPr>
            <p:ph idx="4294967295" type="body"/>
          </p:nvPr>
        </p:nvSpPr>
        <p:spPr>
          <a:xfrm>
            <a:off x="527475" y="2364516"/>
            <a:ext cx="2304900" cy="29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1"/>
                </a:solidFill>
                <a:latin typeface="Avenir"/>
                <a:ea typeface="Avenir"/>
                <a:cs typeface="Avenir"/>
                <a:sym typeface="Avenir"/>
              </a:rPr>
              <a:t>Frank</a:t>
            </a:r>
            <a:endParaRPr b="1">
              <a:solidFill>
                <a:schemeClr val="lt1"/>
              </a:solidFill>
              <a:latin typeface="Avenir"/>
              <a:ea typeface="Avenir"/>
              <a:cs typeface="Avenir"/>
              <a:sym typeface="Avenir"/>
            </a:endParaRPr>
          </a:p>
          <a:p>
            <a:pPr indent="-304800" lvl="0" marL="457200" rtl="0">
              <a:spcBef>
                <a:spcPts val="1600"/>
              </a:spcBef>
              <a:spcAft>
                <a:spcPts val="0"/>
              </a:spcAft>
              <a:buClr>
                <a:schemeClr val="lt1"/>
              </a:buClr>
              <a:buSzPts val="1200"/>
              <a:buFont typeface="Avenir"/>
              <a:buChar char="●"/>
            </a:pPr>
            <a:r>
              <a:rPr lang="en" sz="1200" u="sng">
                <a:solidFill>
                  <a:schemeClr val="lt1"/>
                </a:solidFill>
                <a:latin typeface="Avenir"/>
                <a:ea typeface="Avenir"/>
                <a:cs typeface="Avenir"/>
                <a:sym typeface="Avenir"/>
              </a:rPr>
              <a:t>Novice</a:t>
            </a:r>
            <a:r>
              <a:rPr lang="en" sz="1200">
                <a:solidFill>
                  <a:schemeClr val="lt1"/>
                </a:solidFill>
                <a:latin typeface="Avenir"/>
                <a:ea typeface="Avenir"/>
                <a:cs typeface="Avenir"/>
                <a:sym typeface="Avenir"/>
              </a:rPr>
              <a:t> of skincare</a:t>
            </a:r>
            <a:endParaRPr sz="1200">
              <a:solidFill>
                <a:schemeClr val="lt1"/>
              </a:solidFill>
              <a:latin typeface="Avenir"/>
              <a:ea typeface="Avenir"/>
              <a:cs typeface="Avenir"/>
              <a:sym typeface="Avenir"/>
            </a:endParaRPr>
          </a:p>
          <a:p>
            <a:pPr indent="-304800" lvl="0" marL="457200" rtl="0">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Doesn’t use skincare product</a:t>
            </a:r>
            <a:endParaRPr sz="1200">
              <a:solidFill>
                <a:schemeClr val="lt1"/>
              </a:solidFill>
              <a:latin typeface="Avenir"/>
              <a:ea typeface="Avenir"/>
              <a:cs typeface="Avenir"/>
              <a:sym typeface="Avenir"/>
            </a:endParaRPr>
          </a:p>
          <a:p>
            <a:pPr indent="-304800" lvl="0" marL="457200" rtl="0">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Only prioritizes cleanliness</a:t>
            </a:r>
            <a:endParaRPr sz="1200">
              <a:solidFill>
                <a:schemeClr val="lt1"/>
              </a:solidFill>
              <a:latin typeface="Avenir"/>
              <a:ea typeface="Avenir"/>
              <a:cs typeface="Avenir"/>
              <a:sym typeface="Avenir"/>
            </a:endParaRPr>
          </a:p>
          <a:p>
            <a:pPr indent="-304800" lvl="0" marL="457200" rtl="0">
              <a:spcBef>
                <a:spcPts val="0"/>
              </a:spcBef>
              <a:spcAft>
                <a:spcPts val="0"/>
              </a:spcAft>
              <a:buClr>
                <a:schemeClr val="lt1"/>
              </a:buClr>
              <a:buSzPts val="1200"/>
              <a:buFont typeface="Avenir"/>
              <a:buChar char="●"/>
            </a:pPr>
            <a:r>
              <a:rPr b="1" lang="en" sz="1200">
                <a:solidFill>
                  <a:schemeClr val="lt1"/>
                </a:solidFill>
                <a:latin typeface="Avenir"/>
                <a:ea typeface="Avenir"/>
                <a:cs typeface="Avenir"/>
                <a:sym typeface="Avenir"/>
              </a:rPr>
              <a:t>Busy college student</a:t>
            </a:r>
            <a:endParaRPr b="1" sz="1200">
              <a:solidFill>
                <a:schemeClr val="lt1"/>
              </a:solidFill>
              <a:latin typeface="Avenir"/>
              <a:ea typeface="Avenir"/>
              <a:cs typeface="Avenir"/>
              <a:sym typeface="Avenir"/>
            </a:endParaRPr>
          </a:p>
          <a:p>
            <a:pPr indent="-304800" lvl="0" marL="457200" rtl="0">
              <a:spcBef>
                <a:spcPts val="0"/>
              </a:spcBef>
              <a:spcAft>
                <a:spcPts val="0"/>
              </a:spcAft>
              <a:buClr>
                <a:schemeClr val="lt1"/>
              </a:buClr>
              <a:buSzPts val="1200"/>
              <a:buFont typeface="Avenir"/>
              <a:buChar char="●"/>
            </a:pPr>
            <a:r>
              <a:rPr b="1" lang="en" sz="1200">
                <a:solidFill>
                  <a:schemeClr val="lt1"/>
                </a:solidFill>
                <a:latin typeface="Avenir"/>
                <a:ea typeface="Avenir"/>
                <a:cs typeface="Avenir"/>
                <a:sym typeface="Avenir"/>
              </a:rPr>
              <a:t>Low budget</a:t>
            </a:r>
            <a:endParaRPr sz="1200">
              <a:solidFill>
                <a:schemeClr val="lt1"/>
              </a:solidFill>
              <a:latin typeface="Avenir"/>
              <a:ea typeface="Avenir"/>
              <a:cs typeface="Avenir"/>
              <a:sym typeface="Avenir"/>
            </a:endParaRPr>
          </a:p>
        </p:txBody>
      </p:sp>
      <p:sp>
        <p:nvSpPr>
          <p:cNvPr id="122" name="Shape 122"/>
          <p:cNvSpPr txBox="1"/>
          <p:nvPr/>
        </p:nvSpPr>
        <p:spPr>
          <a:xfrm>
            <a:off x="3019350" y="2403850"/>
            <a:ext cx="2952600" cy="2560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Font typeface="Arial"/>
              <a:buNone/>
            </a:pPr>
            <a:r>
              <a:rPr b="1" lang="en" sz="1800">
                <a:solidFill>
                  <a:schemeClr val="lt1"/>
                </a:solidFill>
                <a:latin typeface="Avenir"/>
                <a:ea typeface="Avenir"/>
                <a:cs typeface="Avenir"/>
                <a:sym typeface="Avenir"/>
              </a:rPr>
              <a:t>Mandy</a:t>
            </a:r>
            <a:endParaRPr b="1" sz="1800">
              <a:solidFill>
                <a:schemeClr val="lt1"/>
              </a:solidFill>
              <a:latin typeface="Avenir"/>
              <a:ea typeface="Avenir"/>
              <a:cs typeface="Avenir"/>
              <a:sym typeface="Avenir"/>
            </a:endParaRPr>
          </a:p>
          <a:p>
            <a:pPr indent="-304800" lvl="0" marL="457200" rtl="0">
              <a:lnSpc>
                <a:spcPct val="115000"/>
              </a:lnSpc>
              <a:spcBef>
                <a:spcPts val="1600"/>
              </a:spcBef>
              <a:spcAft>
                <a:spcPts val="0"/>
              </a:spcAft>
              <a:buClr>
                <a:schemeClr val="lt1"/>
              </a:buClr>
              <a:buSzPts val="1200"/>
              <a:buFont typeface="Avenir"/>
              <a:buChar char="●"/>
            </a:pPr>
            <a:r>
              <a:rPr lang="en" sz="1200" u="sng">
                <a:solidFill>
                  <a:schemeClr val="lt1"/>
                </a:solidFill>
                <a:latin typeface="Avenir"/>
                <a:ea typeface="Avenir"/>
                <a:cs typeface="Avenir"/>
                <a:sym typeface="Avenir"/>
              </a:rPr>
              <a:t>Novice</a:t>
            </a:r>
            <a:r>
              <a:rPr lang="en" sz="1200">
                <a:solidFill>
                  <a:schemeClr val="lt1"/>
                </a:solidFill>
                <a:latin typeface="Avenir"/>
                <a:ea typeface="Avenir"/>
                <a:cs typeface="Avenir"/>
                <a:sym typeface="Avenir"/>
              </a:rPr>
              <a:t> of skincare</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Has sensitive dry skin</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Uses </a:t>
            </a:r>
            <a:r>
              <a:rPr b="1" lang="en" sz="1200">
                <a:solidFill>
                  <a:schemeClr val="lt1"/>
                </a:solidFill>
                <a:latin typeface="Avenir"/>
                <a:ea typeface="Avenir"/>
                <a:cs typeface="Avenir"/>
                <a:sym typeface="Avenir"/>
              </a:rPr>
              <a:t>only few products that specific cater her skin condition</a:t>
            </a:r>
            <a:r>
              <a:rPr lang="en" sz="1200">
                <a:solidFill>
                  <a:schemeClr val="lt1"/>
                </a:solidFill>
                <a:latin typeface="Avenir"/>
                <a:ea typeface="Avenir"/>
                <a:cs typeface="Avenir"/>
                <a:sym typeface="Avenir"/>
              </a:rPr>
              <a:t> so that she does not get allergic </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Some of the products are prescribed and she does not know what they do</a:t>
            </a:r>
            <a:endParaRPr sz="1200">
              <a:solidFill>
                <a:schemeClr val="lt1"/>
              </a:solidFill>
              <a:latin typeface="Avenir"/>
              <a:ea typeface="Avenir"/>
              <a:cs typeface="Avenir"/>
              <a:sym typeface="Avenir"/>
            </a:endParaRPr>
          </a:p>
        </p:txBody>
      </p:sp>
      <p:sp>
        <p:nvSpPr>
          <p:cNvPr id="123" name="Shape 123"/>
          <p:cNvSpPr txBox="1"/>
          <p:nvPr/>
        </p:nvSpPr>
        <p:spPr>
          <a:xfrm>
            <a:off x="6132525" y="2331475"/>
            <a:ext cx="2782800" cy="281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chemeClr val="lt1"/>
                </a:solidFill>
                <a:latin typeface="Avenir"/>
                <a:ea typeface="Avenir"/>
                <a:cs typeface="Avenir"/>
                <a:sym typeface="Avenir"/>
              </a:rPr>
              <a:t>Jen </a:t>
            </a:r>
            <a:endParaRPr b="1" sz="1800">
              <a:solidFill>
                <a:schemeClr val="lt1"/>
              </a:solidFill>
              <a:latin typeface="Avenir"/>
              <a:ea typeface="Avenir"/>
              <a:cs typeface="Avenir"/>
              <a:sym typeface="Avenir"/>
            </a:endParaRPr>
          </a:p>
          <a:p>
            <a:pPr indent="0" lvl="0" marL="0" rtl="0">
              <a:spcBef>
                <a:spcPts val="0"/>
              </a:spcBef>
              <a:spcAft>
                <a:spcPts val="0"/>
              </a:spcAft>
              <a:buNone/>
            </a:pPr>
            <a:r>
              <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Experienced user of skincare</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Has some sophisticated routines for skincare</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b="1" lang="en" sz="1200">
                <a:solidFill>
                  <a:schemeClr val="lt1"/>
                </a:solidFill>
                <a:latin typeface="Avenir"/>
                <a:ea typeface="Avenir"/>
                <a:cs typeface="Avenir"/>
                <a:sym typeface="Avenir"/>
              </a:rPr>
              <a:t>Try new products a lot</a:t>
            </a:r>
            <a:endParaRPr b="1"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Enjoying </a:t>
            </a:r>
            <a:r>
              <a:rPr b="1" lang="en" sz="1200">
                <a:solidFill>
                  <a:schemeClr val="lt1"/>
                </a:solidFill>
                <a:latin typeface="Avenir"/>
                <a:ea typeface="Avenir"/>
                <a:cs typeface="Avenir"/>
                <a:sym typeface="Avenir"/>
              </a:rPr>
              <a:t>exploring new products and new skincare techniques</a:t>
            </a:r>
            <a:endParaRPr b="1"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Knowledgeable about skincare</a:t>
            </a:r>
            <a:endParaRPr sz="1200">
              <a:solidFill>
                <a:schemeClr val="lt1"/>
              </a:solidFill>
              <a:latin typeface="Avenir"/>
              <a:ea typeface="Avenir"/>
              <a:cs typeface="Avenir"/>
              <a:sym typeface="Avenir"/>
            </a:endParaRPr>
          </a:p>
          <a:p>
            <a:pPr indent="-304800" lvl="0" marL="457200" rtl="0">
              <a:lnSpc>
                <a:spcPct val="115000"/>
              </a:lnSpc>
              <a:spcBef>
                <a:spcPts val="0"/>
              </a:spcBef>
              <a:spcAft>
                <a:spcPts val="0"/>
              </a:spcAft>
              <a:buClr>
                <a:schemeClr val="lt1"/>
              </a:buClr>
              <a:buSzPts val="1200"/>
              <a:buFont typeface="Avenir"/>
              <a:buChar char="●"/>
            </a:pPr>
            <a:r>
              <a:rPr lang="en" sz="1200">
                <a:solidFill>
                  <a:schemeClr val="lt1"/>
                </a:solidFill>
                <a:latin typeface="Avenir"/>
                <a:ea typeface="Avenir"/>
                <a:cs typeface="Avenir"/>
                <a:sym typeface="Avenir"/>
              </a:rPr>
              <a:t>Married, housewife</a:t>
            </a:r>
            <a:endParaRPr sz="1200">
              <a:solidFill>
                <a:schemeClr val="lt1"/>
              </a:solidFill>
              <a:latin typeface="Avenir"/>
              <a:ea typeface="Avenir"/>
              <a:cs typeface="Avenir"/>
              <a:sym typeface="Avenir"/>
            </a:endParaRPr>
          </a:p>
        </p:txBody>
      </p:sp>
      <p:sp>
        <p:nvSpPr>
          <p:cNvPr id="124" name="Shape 124"/>
          <p:cNvSpPr/>
          <p:nvPr/>
        </p:nvSpPr>
        <p:spPr>
          <a:xfrm>
            <a:off x="1091025" y="1195141"/>
            <a:ext cx="1177800" cy="1177800"/>
          </a:xfrm>
          <a:prstGeom prst="ellips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5" name="Shape 125"/>
          <p:cNvPicPr preferRelativeResize="0"/>
          <p:nvPr/>
        </p:nvPicPr>
        <p:blipFill>
          <a:blip r:embed="rId4">
            <a:alphaModFix/>
          </a:blip>
          <a:stretch>
            <a:fillRect/>
          </a:stretch>
        </p:blipFill>
        <p:spPr>
          <a:xfrm>
            <a:off x="988000" y="915300"/>
            <a:ext cx="1374350" cy="1457650"/>
          </a:xfrm>
          <a:prstGeom prst="rect">
            <a:avLst/>
          </a:prstGeom>
          <a:noFill/>
          <a:ln>
            <a:noFill/>
          </a:ln>
        </p:spPr>
      </p:pic>
      <p:pic>
        <p:nvPicPr>
          <p:cNvPr id="126" name="Shape 126"/>
          <p:cNvPicPr preferRelativeResize="0"/>
          <p:nvPr/>
        </p:nvPicPr>
        <p:blipFill>
          <a:blip r:embed="rId5">
            <a:alphaModFix/>
          </a:blip>
          <a:stretch>
            <a:fillRect/>
          </a:stretch>
        </p:blipFill>
        <p:spPr>
          <a:xfrm>
            <a:off x="3884825" y="915300"/>
            <a:ext cx="1374350" cy="1457644"/>
          </a:xfrm>
          <a:prstGeom prst="rect">
            <a:avLst/>
          </a:prstGeom>
          <a:noFill/>
          <a:ln>
            <a:noFill/>
          </a:ln>
        </p:spPr>
      </p:pic>
      <p:pic>
        <p:nvPicPr>
          <p:cNvPr id="127" name="Shape 127"/>
          <p:cNvPicPr preferRelativeResize="0"/>
          <p:nvPr/>
        </p:nvPicPr>
        <p:blipFill>
          <a:blip r:embed="rId6">
            <a:alphaModFix/>
          </a:blip>
          <a:stretch>
            <a:fillRect/>
          </a:stretch>
        </p:blipFill>
        <p:spPr>
          <a:xfrm>
            <a:off x="6781650" y="873838"/>
            <a:ext cx="1374350" cy="14576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3287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BB9DCA"/>
                </a:solidFill>
                <a:latin typeface="Avenir"/>
                <a:ea typeface="Avenir"/>
                <a:cs typeface="Avenir"/>
                <a:sym typeface="Avenir"/>
              </a:rPr>
              <a:t>Personas</a:t>
            </a:r>
            <a:endParaRPr>
              <a:solidFill>
                <a:srgbClr val="BB9DCA"/>
              </a:solidFill>
              <a:latin typeface="Avenir"/>
              <a:ea typeface="Avenir"/>
              <a:cs typeface="Avenir"/>
              <a:sym typeface="Avenir"/>
            </a:endParaRPr>
          </a:p>
        </p:txBody>
      </p:sp>
      <p:sp>
        <p:nvSpPr>
          <p:cNvPr id="133" name="Shape 133"/>
          <p:cNvSpPr txBox="1"/>
          <p:nvPr/>
        </p:nvSpPr>
        <p:spPr>
          <a:xfrm>
            <a:off x="410025" y="1074575"/>
            <a:ext cx="4621800" cy="350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5B5E6C"/>
                </a:solidFill>
                <a:latin typeface="Avenir"/>
                <a:ea typeface="Avenir"/>
                <a:cs typeface="Avenir"/>
                <a:sym typeface="Avenir"/>
              </a:rPr>
              <a:t>We created personas around our primary and secondary audiences. Each persona embodies an aspect that we hope our application can resolve. </a:t>
            </a:r>
            <a:endParaRPr>
              <a:solidFill>
                <a:srgbClr val="5B5E6C"/>
              </a:solidFill>
              <a:latin typeface="Avenir"/>
              <a:ea typeface="Avenir"/>
              <a:cs typeface="Avenir"/>
              <a:sym typeface="Avenir"/>
            </a:endParaRPr>
          </a:p>
          <a:p>
            <a:pPr indent="0" lvl="0" marL="0">
              <a:spcBef>
                <a:spcPts val="0"/>
              </a:spcBef>
              <a:spcAft>
                <a:spcPts val="0"/>
              </a:spcAft>
              <a:buNone/>
            </a:pPr>
            <a:r>
              <a:t/>
            </a:r>
            <a:endParaRPr>
              <a:solidFill>
                <a:srgbClr val="5B5E6C"/>
              </a:solidFill>
              <a:latin typeface="Avenir"/>
              <a:ea typeface="Avenir"/>
              <a:cs typeface="Avenir"/>
              <a:sym typeface="Avenir"/>
            </a:endParaRPr>
          </a:p>
          <a:p>
            <a:pPr indent="0" lvl="0" marL="0">
              <a:spcBef>
                <a:spcPts val="0"/>
              </a:spcBef>
              <a:spcAft>
                <a:spcPts val="0"/>
              </a:spcAft>
              <a:buNone/>
            </a:pPr>
            <a:r>
              <a:rPr lang="en">
                <a:solidFill>
                  <a:srgbClr val="5B5E6C"/>
                </a:solidFill>
                <a:latin typeface="Avenir"/>
                <a:ea typeface="Avenir"/>
                <a:cs typeface="Avenir"/>
                <a:sym typeface="Avenir"/>
              </a:rPr>
              <a:t>Our college male persona </a:t>
            </a:r>
            <a:r>
              <a:rPr b="1" lang="en">
                <a:solidFill>
                  <a:srgbClr val="5B5E6C"/>
                </a:solidFill>
                <a:highlight>
                  <a:srgbClr val="C1E6E8"/>
                </a:highlight>
                <a:latin typeface="Avenir"/>
                <a:ea typeface="Avenir"/>
                <a:cs typeface="Avenir"/>
                <a:sym typeface="Avenir"/>
              </a:rPr>
              <a:t>Frank</a:t>
            </a:r>
            <a:r>
              <a:rPr lang="en">
                <a:solidFill>
                  <a:srgbClr val="5B5E6C"/>
                </a:solidFill>
                <a:latin typeface="Avenir"/>
                <a:ea typeface="Avenir"/>
                <a:cs typeface="Avenir"/>
                <a:sym typeface="Avenir"/>
              </a:rPr>
              <a:t> is a novice to skincare and he does not use any products. Frank’s time is limited and his budget is low. He does not know his skin condition at all. </a:t>
            </a:r>
            <a:r>
              <a:rPr b="1" lang="en">
                <a:solidFill>
                  <a:srgbClr val="5B5E6C"/>
                </a:solidFill>
                <a:highlight>
                  <a:srgbClr val="C1E6E8"/>
                </a:highlight>
                <a:latin typeface="Avenir"/>
                <a:ea typeface="Avenir"/>
                <a:cs typeface="Avenir"/>
                <a:sym typeface="Avenir"/>
              </a:rPr>
              <a:t>Mandy</a:t>
            </a:r>
            <a:r>
              <a:rPr lang="en">
                <a:solidFill>
                  <a:srgbClr val="5B5E6C"/>
                </a:solidFill>
                <a:latin typeface="Avenir"/>
                <a:ea typeface="Avenir"/>
                <a:cs typeface="Avenir"/>
                <a:sym typeface="Avenir"/>
              </a:rPr>
              <a:t> is also a novice to skincare because she knows little about skincare products but she does use products that are prescribed. Mandy’s time is available and her budget is less strict. Due to a third party, Mandy has some idea of her skin type. </a:t>
            </a:r>
            <a:r>
              <a:rPr b="1" lang="en">
                <a:solidFill>
                  <a:srgbClr val="5B5E6C"/>
                </a:solidFill>
                <a:highlight>
                  <a:srgbClr val="C1E6E8"/>
                </a:highlight>
                <a:latin typeface="Avenir"/>
                <a:ea typeface="Avenir"/>
                <a:cs typeface="Avenir"/>
                <a:sym typeface="Avenir"/>
              </a:rPr>
              <a:t>Jen</a:t>
            </a:r>
            <a:r>
              <a:rPr lang="en">
                <a:solidFill>
                  <a:srgbClr val="5B5E6C"/>
                </a:solidFill>
                <a:latin typeface="Avenir"/>
                <a:ea typeface="Avenir"/>
                <a:cs typeface="Avenir"/>
                <a:sym typeface="Avenir"/>
              </a:rPr>
              <a:t> is an experienced skincare user who already has created routines but wants to expand hers to include new products. Jen is used to predicting her own skin condition but does not verify it. </a:t>
            </a:r>
            <a:endParaRPr>
              <a:solidFill>
                <a:srgbClr val="5B5E6C"/>
              </a:solidFill>
              <a:latin typeface="Avenir"/>
              <a:ea typeface="Avenir"/>
              <a:cs typeface="Avenir"/>
              <a:sym typeface="Avenir"/>
            </a:endParaRPr>
          </a:p>
        </p:txBody>
      </p:sp>
      <p:pic>
        <p:nvPicPr>
          <p:cNvPr id="134" name="Shape 134"/>
          <p:cNvPicPr preferRelativeResize="0"/>
          <p:nvPr/>
        </p:nvPicPr>
        <p:blipFill>
          <a:blip r:embed="rId3">
            <a:alphaModFix/>
          </a:blip>
          <a:stretch>
            <a:fillRect/>
          </a:stretch>
        </p:blipFill>
        <p:spPr>
          <a:xfrm>
            <a:off x="5311675" y="664125"/>
            <a:ext cx="1374350" cy="1457650"/>
          </a:xfrm>
          <a:prstGeom prst="rect">
            <a:avLst/>
          </a:prstGeom>
          <a:noFill/>
          <a:ln>
            <a:noFill/>
          </a:ln>
        </p:spPr>
      </p:pic>
      <p:pic>
        <p:nvPicPr>
          <p:cNvPr id="135" name="Shape 135"/>
          <p:cNvPicPr preferRelativeResize="0"/>
          <p:nvPr/>
        </p:nvPicPr>
        <p:blipFill>
          <a:blip r:embed="rId4">
            <a:alphaModFix/>
          </a:blip>
          <a:stretch>
            <a:fillRect/>
          </a:stretch>
        </p:blipFill>
        <p:spPr>
          <a:xfrm>
            <a:off x="7164725" y="1437100"/>
            <a:ext cx="1374350" cy="1457644"/>
          </a:xfrm>
          <a:prstGeom prst="rect">
            <a:avLst/>
          </a:prstGeom>
          <a:noFill/>
          <a:ln>
            <a:noFill/>
          </a:ln>
        </p:spPr>
      </p:pic>
      <p:pic>
        <p:nvPicPr>
          <p:cNvPr id="136" name="Shape 136"/>
          <p:cNvPicPr preferRelativeResize="0"/>
          <p:nvPr/>
        </p:nvPicPr>
        <p:blipFill>
          <a:blip r:embed="rId5">
            <a:alphaModFix/>
          </a:blip>
          <a:stretch>
            <a:fillRect/>
          </a:stretch>
        </p:blipFill>
        <p:spPr>
          <a:xfrm>
            <a:off x="5790375" y="2770525"/>
            <a:ext cx="1374350" cy="1457644"/>
          </a:xfrm>
          <a:prstGeom prst="rect">
            <a:avLst/>
          </a:prstGeom>
          <a:noFill/>
          <a:ln>
            <a:noFill/>
          </a:ln>
        </p:spPr>
      </p:pic>
      <p:sp>
        <p:nvSpPr>
          <p:cNvPr id="137" name="Shape 137"/>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8" name="Shape 138"/>
          <p:cNvPicPr preferRelativeResize="0"/>
          <p:nvPr/>
        </p:nvPicPr>
        <p:blipFill rotWithShape="1">
          <a:blip r:embed="rId6">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3287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B9DCA"/>
                </a:solidFill>
                <a:latin typeface="Avenir"/>
                <a:ea typeface="Avenir"/>
                <a:cs typeface="Avenir"/>
                <a:sym typeface="Avenir"/>
              </a:rPr>
              <a:t>Mission Statement</a:t>
            </a:r>
            <a:endParaRPr>
              <a:solidFill>
                <a:srgbClr val="BB9DCA"/>
              </a:solidFill>
              <a:latin typeface="Avenir"/>
              <a:ea typeface="Avenir"/>
              <a:cs typeface="Avenir"/>
              <a:sym typeface="Avenir"/>
            </a:endParaRPr>
          </a:p>
        </p:txBody>
      </p:sp>
      <p:sp>
        <p:nvSpPr>
          <p:cNvPr id="144" name="Shape 144"/>
          <p:cNvSpPr txBox="1"/>
          <p:nvPr>
            <p:ph idx="1" type="body"/>
          </p:nvPr>
        </p:nvSpPr>
        <p:spPr>
          <a:xfrm>
            <a:off x="861550" y="1317450"/>
            <a:ext cx="7195200" cy="2925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Clr>
                <a:schemeClr val="dk1"/>
              </a:buClr>
              <a:buSzPts val="1100"/>
              <a:buFont typeface="Arial"/>
              <a:buNone/>
            </a:pPr>
            <a:r>
              <a:rPr lang="en" sz="2700">
                <a:solidFill>
                  <a:srgbClr val="5B5E6C"/>
                </a:solidFill>
                <a:latin typeface="Avenir"/>
                <a:ea typeface="Avenir"/>
                <a:cs typeface="Avenir"/>
                <a:sym typeface="Avenir"/>
              </a:rPr>
              <a:t>To bridge the gaps between </a:t>
            </a:r>
            <a:r>
              <a:rPr lang="en" sz="2700">
                <a:solidFill>
                  <a:srgbClr val="5B5E6C"/>
                </a:solidFill>
                <a:highlight>
                  <a:srgbClr val="C1E6E8"/>
                </a:highlight>
                <a:latin typeface="Avenir"/>
                <a:ea typeface="Avenir"/>
                <a:cs typeface="Avenir"/>
                <a:sym typeface="Avenir"/>
              </a:rPr>
              <a:t>skincare recommendations</a:t>
            </a:r>
            <a:r>
              <a:rPr lang="en" sz="2700">
                <a:solidFill>
                  <a:srgbClr val="5B5E6C"/>
                </a:solidFill>
                <a:latin typeface="Avenir"/>
                <a:ea typeface="Avenir"/>
                <a:cs typeface="Avenir"/>
                <a:sym typeface="Avenir"/>
              </a:rPr>
              <a:t>, </a:t>
            </a:r>
            <a:r>
              <a:rPr lang="en" sz="2700">
                <a:solidFill>
                  <a:srgbClr val="5B5E6C"/>
                </a:solidFill>
                <a:highlight>
                  <a:srgbClr val="C1E6E8"/>
                </a:highlight>
                <a:latin typeface="Avenir"/>
                <a:ea typeface="Avenir"/>
                <a:cs typeface="Avenir"/>
                <a:sym typeface="Avenir"/>
              </a:rPr>
              <a:t>product information</a:t>
            </a:r>
            <a:r>
              <a:rPr lang="en" sz="2700">
                <a:solidFill>
                  <a:srgbClr val="5B5E6C"/>
                </a:solidFill>
                <a:latin typeface="Avenir"/>
                <a:ea typeface="Avenir"/>
                <a:cs typeface="Avenir"/>
                <a:sym typeface="Avenir"/>
              </a:rPr>
              <a:t>, and </a:t>
            </a:r>
            <a:r>
              <a:rPr lang="en" sz="2700">
                <a:solidFill>
                  <a:srgbClr val="5B5E6C"/>
                </a:solidFill>
                <a:highlight>
                  <a:srgbClr val="C1E6E8"/>
                </a:highlight>
                <a:latin typeface="Avenir"/>
                <a:ea typeface="Avenir"/>
                <a:cs typeface="Avenir"/>
                <a:sym typeface="Avenir"/>
              </a:rPr>
              <a:t>skin detection devices</a:t>
            </a:r>
            <a:r>
              <a:rPr lang="en" sz="2700">
                <a:solidFill>
                  <a:srgbClr val="5B5E6C"/>
                </a:solidFill>
                <a:latin typeface="Avenir"/>
                <a:ea typeface="Avenir"/>
                <a:cs typeface="Avenir"/>
                <a:sym typeface="Avenir"/>
              </a:rPr>
              <a:t> to allow users to easily create and follow </a:t>
            </a:r>
            <a:r>
              <a:rPr lang="en" sz="2700">
                <a:solidFill>
                  <a:srgbClr val="5B5E6C"/>
                </a:solidFill>
                <a:highlight>
                  <a:srgbClr val="C1E6E8"/>
                </a:highlight>
                <a:latin typeface="Avenir"/>
                <a:ea typeface="Avenir"/>
                <a:cs typeface="Avenir"/>
                <a:sym typeface="Avenir"/>
              </a:rPr>
              <a:t>personalized</a:t>
            </a:r>
            <a:r>
              <a:rPr lang="en" sz="2700">
                <a:solidFill>
                  <a:srgbClr val="5B5E6C"/>
                </a:solidFill>
                <a:latin typeface="Avenir"/>
                <a:ea typeface="Avenir"/>
                <a:cs typeface="Avenir"/>
                <a:sym typeface="Avenir"/>
              </a:rPr>
              <a:t> skin care routines in an </a:t>
            </a:r>
            <a:r>
              <a:rPr lang="en" sz="2700">
                <a:solidFill>
                  <a:srgbClr val="5B5E6C"/>
                </a:solidFill>
                <a:highlight>
                  <a:srgbClr val="C1E6E8"/>
                </a:highlight>
                <a:latin typeface="Avenir"/>
                <a:ea typeface="Avenir"/>
                <a:cs typeface="Avenir"/>
                <a:sym typeface="Avenir"/>
              </a:rPr>
              <a:t>accessible</a:t>
            </a:r>
            <a:r>
              <a:rPr lang="en" sz="2700">
                <a:solidFill>
                  <a:srgbClr val="5B5E6C"/>
                </a:solidFill>
                <a:latin typeface="Avenir"/>
                <a:ea typeface="Avenir"/>
                <a:cs typeface="Avenir"/>
                <a:sym typeface="Avenir"/>
              </a:rPr>
              <a:t> way.</a:t>
            </a:r>
            <a:endParaRPr sz="2700">
              <a:solidFill>
                <a:srgbClr val="5B5E6C"/>
              </a:solidFill>
              <a:latin typeface="Avenir"/>
              <a:ea typeface="Avenir"/>
              <a:cs typeface="Avenir"/>
              <a:sym typeface="Avenir"/>
            </a:endParaRPr>
          </a:p>
        </p:txBody>
      </p:sp>
      <p:sp>
        <p:nvSpPr>
          <p:cNvPr id="145" name="Shape 145"/>
          <p:cNvSpPr/>
          <p:nvPr/>
        </p:nvSpPr>
        <p:spPr>
          <a:xfrm>
            <a:off x="-28650" y="4943750"/>
            <a:ext cx="9201300" cy="204600"/>
          </a:xfrm>
          <a:prstGeom prst="rect">
            <a:avLst/>
          </a:prstGeom>
          <a:solidFill>
            <a:srgbClr val="A3D3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6" name="Shape 146"/>
          <p:cNvPicPr preferRelativeResize="0"/>
          <p:nvPr/>
        </p:nvPicPr>
        <p:blipFill rotWithShape="1">
          <a:blip r:embed="rId3">
            <a:alphaModFix/>
          </a:blip>
          <a:srcRect b="27688" l="26521" r="25459" t="21505"/>
          <a:stretch/>
        </p:blipFill>
        <p:spPr>
          <a:xfrm>
            <a:off x="8146552" y="4126327"/>
            <a:ext cx="685748" cy="7254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